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Open Sans SemiBold"/>
      <p:regular r:id="rId22"/>
      <p:bold r:id="rId23"/>
      <p:italic r:id="rId24"/>
      <p:boldItalic r:id="rId25"/>
    </p:embeddedFont>
    <p:embeddedFont>
      <p:font typeface="Open Sans ExtraBold"/>
      <p:bold r:id="rId26"/>
      <p:boldItalic r:id="rId27"/>
    </p:embeddedFont>
    <p:embeddedFont>
      <p:font typeface="Open Sans Medium"/>
      <p:regular r:id="rId28"/>
      <p:bold r:id="rId29"/>
      <p:italic r:id="rId30"/>
      <p:boldItalic r:id="rId31"/>
    </p:embeddedFont>
    <p:embeddedFont>
      <p:font typeface="Roboto Mono"/>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penSansSemiBold-regular.fntdata"/><Relationship Id="rId21" Type="http://schemas.openxmlformats.org/officeDocument/2006/relationships/slide" Target="slides/slide16.xml"/><Relationship Id="rId24" Type="http://schemas.openxmlformats.org/officeDocument/2006/relationships/font" Target="fonts/OpenSansSemiBold-italic.fntdata"/><Relationship Id="rId23" Type="http://schemas.openxmlformats.org/officeDocument/2006/relationships/font" Target="fonts/OpenSans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ExtraBold-bold.fntdata"/><Relationship Id="rId25" Type="http://schemas.openxmlformats.org/officeDocument/2006/relationships/font" Target="fonts/OpenSansSemiBold-boldItalic.fntdata"/><Relationship Id="rId28" Type="http://schemas.openxmlformats.org/officeDocument/2006/relationships/font" Target="fonts/OpenSansMedium-regular.fntdata"/><Relationship Id="rId27" Type="http://schemas.openxmlformats.org/officeDocument/2006/relationships/font" Target="fonts/OpenSans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Medium-boldItalic.fntdata"/><Relationship Id="rId30" Type="http://schemas.openxmlformats.org/officeDocument/2006/relationships/font" Target="fonts/OpenSansMedium-italic.fntdata"/><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ompetitions/icr-identify-age-related-condition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vitrocellresearch.co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13473c6c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13473c6c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Juliana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13473c6c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13473c6c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Juliana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Draw a random bootstrap sample of size n (randomly choose n examples from the training dataset with replacement).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Grow a decision tree from the bootstrap sample. At each node: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Randomly select d features without replacement.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Split the node using the feature that provides the best split according to the objective function, for instance, maximizing the information gain.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Repeat the steps 1-2 n times.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Aggregate the prediction by each tree to assign the class label by majority vote.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Main hyperparameter: number of trees. Other options: size of bootstrap sample, number of features which are randomly chosen for each split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43fdd262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43fdd262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Bryan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Extreme </a:t>
            </a:r>
            <a:r>
              <a:rPr lang="en" sz="1200">
                <a:solidFill>
                  <a:schemeClr val="dk1"/>
                </a:solidFill>
              </a:rPr>
              <a:t>gradient</a:t>
            </a:r>
            <a:r>
              <a:rPr lang="en" sz="1200">
                <a:solidFill>
                  <a:schemeClr val="dk1"/>
                </a:solidFill>
              </a:rPr>
              <a:t> boosting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Contrary to Bagging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Model train sequentially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Can utilize linear and decision tree</a:t>
            </a:r>
            <a:endParaRPr sz="1200">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43fdd262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43fdd262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Darby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prediction algorithms do you plan to use? Please describe them in detail.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Neural Networks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Basic NN </a:t>
            </a:r>
            <a:r>
              <a:rPr lang="en">
                <a:solidFill>
                  <a:srgbClr val="FF9900"/>
                </a:solidFill>
              </a:rPr>
              <a:t>(Darby)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0a83471a65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0a83471a65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Darby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Consider including dropout since this NN is highly likely to overfit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prediction algorithms do you plan to use? Please describe them in detail.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Neural Networks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Basic NN </a:t>
            </a:r>
            <a:r>
              <a:rPr lang="en">
                <a:solidFill>
                  <a:srgbClr val="FF9900"/>
                </a:solidFill>
              </a:rPr>
              <a:t>(Darby)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13473c6c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513473c6c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Henry</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rPr lang="en" sz="1600">
                <a:solidFill>
                  <a:schemeClr val="dk1"/>
                </a:solidFill>
                <a:latin typeface="Open Sans"/>
                <a:ea typeface="Open Sans"/>
                <a:cs typeface="Open Sans"/>
                <a:sym typeface="Open Sans"/>
              </a:rPr>
              <a:t>How will you evaluate your results? Please describe your chosen performance metrics and/or statistical tests in detail.</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lnSpc>
                <a:spcPct val="125000"/>
              </a:lnSpc>
              <a:spcBef>
                <a:spcPts val="0"/>
              </a:spcBef>
              <a:spcAft>
                <a:spcPts val="0"/>
              </a:spcAft>
              <a:buNone/>
            </a:pPr>
            <a:r>
              <a:rPr lang="en" sz="1600">
                <a:solidFill>
                  <a:schemeClr val="dk1"/>
                </a:solidFill>
              </a:rPr>
              <a:t>Considering the </a:t>
            </a:r>
            <a:r>
              <a:rPr b="1" lang="en" sz="1600">
                <a:solidFill>
                  <a:schemeClr val="dk1"/>
                </a:solidFill>
              </a:rPr>
              <a:t>role</a:t>
            </a:r>
            <a:r>
              <a:rPr lang="en" sz="1600">
                <a:solidFill>
                  <a:schemeClr val="dk1"/>
                </a:solidFill>
              </a:rPr>
              <a:t> of our model in medical diagnosing, false negatives, are of high importance, and consequence. </a:t>
            </a:r>
            <a:endParaRPr sz="1600">
              <a:solidFill>
                <a:schemeClr val="dk1"/>
              </a:solidFill>
            </a:endParaRPr>
          </a:p>
          <a:p>
            <a:pPr indent="0" lvl="0" marL="0" rtl="0" algn="l">
              <a:lnSpc>
                <a:spcPct val="125000"/>
              </a:lnSpc>
              <a:spcBef>
                <a:spcPts val="500"/>
              </a:spcBef>
              <a:spcAft>
                <a:spcPts val="0"/>
              </a:spcAft>
              <a:buNone/>
            </a:pPr>
            <a:r>
              <a:rPr lang="en" sz="1600">
                <a:solidFill>
                  <a:schemeClr val="dk1"/>
                </a:solidFill>
              </a:rPr>
              <a:t>We will optimize for high sensitivity, and maximize AUPRC, which stands for Area Under the Precision-Recall Curve. In contrast to a ROC-AUC curve, when there a class imbalance, as there normally are in medical applications, AUPRC is a </a:t>
            </a:r>
            <a:r>
              <a:rPr b="1" lang="en" sz="1600">
                <a:solidFill>
                  <a:schemeClr val="dk1"/>
                </a:solidFill>
              </a:rPr>
              <a:t>better metric</a:t>
            </a:r>
            <a:r>
              <a:rPr lang="en" sz="1600">
                <a:solidFill>
                  <a:schemeClr val="dk1"/>
                </a:solidFill>
              </a:rPr>
              <a:t> of performance.</a:t>
            </a:r>
            <a:endParaRPr sz="1600">
              <a:solidFill>
                <a:schemeClr val="dk1"/>
              </a:solidFill>
            </a:endParaRPr>
          </a:p>
          <a:p>
            <a:pPr indent="0" lvl="0" marL="0" rtl="0" algn="l">
              <a:lnSpc>
                <a:spcPct val="125000"/>
              </a:lnSpc>
              <a:spcBef>
                <a:spcPts val="500"/>
              </a:spcBef>
              <a:spcAft>
                <a:spcPts val="0"/>
              </a:spcAft>
              <a:buNone/>
            </a:pPr>
            <a:r>
              <a:rPr lang="en" sz="1600">
                <a:solidFill>
                  <a:schemeClr val="dk1"/>
                </a:solidFill>
              </a:rPr>
              <a:t>Both precision and recall, are crucial for information retrieval, especially when the positive class matters more compared to the negative class.</a:t>
            </a:r>
            <a:endParaRPr sz="1600">
              <a:solidFill>
                <a:schemeClr val="dk1"/>
              </a:solidFill>
            </a:endParaRPr>
          </a:p>
          <a:p>
            <a:pPr indent="0" lvl="0" marL="0" rtl="0" algn="l">
              <a:lnSpc>
                <a:spcPct val="125000"/>
              </a:lnSpc>
              <a:spcBef>
                <a:spcPts val="500"/>
              </a:spcBef>
              <a:spcAft>
                <a:spcPts val="500"/>
              </a:spcAft>
              <a:buNone/>
            </a:pPr>
            <a:r>
              <a:rPr lang="en" sz="1600">
                <a:solidFill>
                  <a:schemeClr val="dk1"/>
                </a:solidFill>
              </a:rPr>
              <a:t>Ultimately, optimizing for fewer false negatives, increases the sensitivity.</a:t>
            </a:r>
            <a:endParaRPr sz="16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4a8c25f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54a8c25f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A3561"/>
                </a:solidFill>
              </a:rPr>
              <a:t>Henry</a:t>
            </a:r>
            <a:endParaRPr sz="1400">
              <a:solidFill>
                <a:srgbClr val="1A3561"/>
              </a:solidFill>
            </a:endParaRPr>
          </a:p>
          <a:p>
            <a:pPr indent="0" lvl="0" marL="0" rtl="0" algn="l">
              <a:spcBef>
                <a:spcPts val="0"/>
              </a:spcBef>
              <a:spcAft>
                <a:spcPts val="0"/>
              </a:spcAft>
              <a:buClr>
                <a:schemeClr val="dk1"/>
              </a:buClr>
              <a:buSzPts val="1100"/>
              <a:buFont typeface="Arial"/>
              <a:buNone/>
            </a:pPr>
            <a:r>
              <a:t/>
            </a:r>
            <a:endParaRPr sz="1400">
              <a:solidFill>
                <a:srgbClr val="1A3561"/>
              </a:solidFill>
            </a:endParaRPr>
          </a:p>
          <a:p>
            <a:pPr indent="0" lvl="0" marL="0" rtl="0" algn="l">
              <a:spcBef>
                <a:spcPts val="0"/>
              </a:spcBef>
              <a:spcAft>
                <a:spcPts val="0"/>
              </a:spcAft>
              <a:buClr>
                <a:schemeClr val="dk1"/>
              </a:buClr>
              <a:buSzPts val="1100"/>
              <a:buFont typeface="Arial"/>
              <a:buNone/>
            </a:pPr>
            <a:r>
              <a:rPr lang="en" sz="1400">
                <a:solidFill>
                  <a:srgbClr val="1A3561"/>
                </a:solidFill>
              </a:rPr>
              <a:t>How will you evaluate your results? Please describe your chosen performance metrics and/or statistical tests in detail.</a:t>
            </a:r>
            <a:endParaRPr sz="1400">
              <a:solidFill>
                <a:srgbClr val="1A3561"/>
              </a:solidFill>
            </a:endParaRPr>
          </a:p>
          <a:p>
            <a:pPr indent="0" lvl="0" marL="0" rtl="0" algn="l">
              <a:spcBef>
                <a:spcPts val="0"/>
              </a:spcBef>
              <a:spcAft>
                <a:spcPts val="0"/>
              </a:spcAft>
              <a:buClr>
                <a:schemeClr val="dk1"/>
              </a:buClr>
              <a:buSzPts val="1100"/>
              <a:buFont typeface="Arial"/>
              <a:buNone/>
            </a:pPr>
            <a:r>
              <a:t/>
            </a:r>
            <a:endParaRPr sz="1400">
              <a:solidFill>
                <a:srgbClr val="1A3561"/>
              </a:solidFill>
            </a:endParaRPr>
          </a:p>
          <a:p>
            <a:pPr indent="0" lvl="0" marL="0" rtl="0" algn="l">
              <a:lnSpc>
                <a:spcPct val="150000"/>
              </a:lnSpc>
              <a:spcBef>
                <a:spcPts val="0"/>
              </a:spcBef>
              <a:spcAft>
                <a:spcPts val="0"/>
              </a:spcAft>
              <a:buNone/>
            </a:pPr>
            <a:r>
              <a:rPr lang="en" sz="1600">
                <a:solidFill>
                  <a:schemeClr val="dk1"/>
                </a:solidFill>
              </a:rPr>
              <a:t>For the purpose of the competition, the official evaluation metric, will be based on balanced Log Loss, which is a variation of Log Loss, that takes </a:t>
            </a:r>
            <a:r>
              <a:rPr b="1" lang="en" sz="1600">
                <a:solidFill>
                  <a:schemeClr val="dk1"/>
                </a:solidFill>
              </a:rPr>
              <a:t>class imbalance,</a:t>
            </a:r>
            <a:r>
              <a:rPr lang="en" sz="1600">
                <a:solidFill>
                  <a:schemeClr val="dk1"/>
                </a:solidFill>
              </a:rPr>
              <a:t> into </a:t>
            </a:r>
            <a:r>
              <a:rPr b="1" lang="en" sz="1600">
                <a:solidFill>
                  <a:schemeClr val="dk1"/>
                </a:solidFill>
              </a:rPr>
              <a:t>account</a:t>
            </a:r>
            <a:r>
              <a:rPr lang="en" sz="1600">
                <a:solidFill>
                  <a:schemeClr val="dk1"/>
                </a:solidFill>
              </a:rPr>
              <a:t>. </a:t>
            </a:r>
            <a:br>
              <a:rPr lang="en" sz="1600">
                <a:solidFill>
                  <a:schemeClr val="dk1"/>
                </a:solidFill>
              </a:rPr>
            </a:br>
            <a:r>
              <a:rPr lang="en" sz="1600">
                <a:solidFill>
                  <a:schemeClr val="dk1"/>
                </a:solidFill>
              </a:rPr>
              <a:t>The formula for balanced log loss, can vary depending on the specific implementation, but the general idea, is to introduce class weights, into the log loss calculation. </a:t>
            </a:r>
            <a:br>
              <a:rPr lang="en" sz="1600">
                <a:solidFill>
                  <a:schemeClr val="dk1"/>
                </a:solidFill>
              </a:rPr>
            </a:br>
            <a:r>
              <a:rPr lang="en" sz="1600">
                <a:solidFill>
                  <a:schemeClr val="dk1"/>
                </a:solidFill>
              </a:rPr>
              <a:t>Balanced log loss, provides a more-comprehensive evaluation metric, that reflects the performance of a classifier in a more-equitable manner, especially when the class distribution is skewed.</a:t>
            </a:r>
            <a:endParaRPr sz="1600">
              <a:solidFill>
                <a:schemeClr val="dk1"/>
              </a:solidFill>
            </a:endParaRPr>
          </a:p>
          <a:p>
            <a:pPr indent="0" lvl="0" marL="0" rtl="0" algn="l">
              <a:spcBef>
                <a:spcPts val="800"/>
              </a:spcBef>
              <a:spcAft>
                <a:spcPts val="0"/>
              </a:spcAft>
              <a:buClr>
                <a:schemeClr val="dk1"/>
              </a:buClr>
              <a:buSzPts val="1100"/>
              <a:buFont typeface="Arial"/>
              <a:buNone/>
            </a:pPr>
            <a:r>
              <a:t/>
            </a:r>
            <a:endParaRPr sz="1400">
              <a:solidFill>
                <a:srgbClr val="1A356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a83471a6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0a83471a6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13473c6c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13473c6c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Juliana</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13473c6c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13473c6c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Juliana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https://www.kaggle.com/competitions/icr-identify-age-related-conditions</a:t>
            </a:r>
            <a:endParaRPr>
              <a:solidFill>
                <a:schemeClr val="dk1"/>
              </a:solidFill>
            </a:endParaRPr>
          </a:p>
          <a:p>
            <a:pPr indent="0" lvl="0" marL="0" rtl="0" algn="l">
              <a:lnSpc>
                <a:spcPct val="115000"/>
              </a:lnSpc>
              <a:spcBef>
                <a:spcPts val="0"/>
              </a:spcBef>
              <a:spcAft>
                <a:spcPts val="0"/>
              </a:spcAft>
              <a:buNone/>
            </a:pPr>
            <a:r>
              <a:t/>
            </a:r>
            <a:endParaRPr sz="1400">
              <a:solidFill>
                <a:srgbClr val="1A3561"/>
              </a:solidFill>
              <a:highlight>
                <a:schemeClr val="lt1"/>
              </a:highlight>
              <a:latin typeface="Open Sans"/>
              <a:ea typeface="Open Sans"/>
              <a:cs typeface="Open Sans"/>
              <a:sym typeface="Open Sans"/>
            </a:endParaRPr>
          </a:p>
          <a:p>
            <a:pPr indent="-317500" lvl="0" marL="457200" rtl="0" algn="l">
              <a:lnSpc>
                <a:spcPct val="115000"/>
              </a:lnSpc>
              <a:spcBef>
                <a:spcPts val="1200"/>
              </a:spcBef>
              <a:spcAft>
                <a:spcPts val="0"/>
              </a:spcAft>
              <a:buClr>
                <a:srgbClr val="1A3561"/>
              </a:buClr>
              <a:buSzPts val="1400"/>
              <a:buFont typeface="Open Sans"/>
              <a:buChar char="●"/>
            </a:pPr>
            <a:r>
              <a:rPr lang="en" sz="1400">
                <a:solidFill>
                  <a:srgbClr val="1A3561"/>
                </a:solidFill>
                <a:highlight>
                  <a:schemeClr val="lt1"/>
                </a:highlight>
                <a:latin typeface="Open Sans"/>
                <a:ea typeface="Open Sans"/>
                <a:cs typeface="Open Sans"/>
                <a:sym typeface="Open Sans"/>
              </a:rPr>
              <a:t>To determine if someone has these medical conditions requires a long and intrusive process to collect information from patients. With predictive models, we can shorten this process and keep patient details private by collecting key characteristics relative to the conditions, then encoding these characteristics.</a:t>
            </a:r>
            <a:endParaRPr sz="1400">
              <a:solidFill>
                <a:srgbClr val="1A3561"/>
              </a:solidFill>
              <a:highlight>
                <a:schemeClr val="lt1"/>
              </a:highlight>
              <a:latin typeface="Open Sans"/>
              <a:ea typeface="Open Sans"/>
              <a:cs typeface="Open Sans"/>
              <a:sym typeface="Open Sans"/>
            </a:endParaRPr>
          </a:p>
          <a:p>
            <a:pPr indent="-317500" lvl="0" marL="457200" rtl="0" algn="l">
              <a:lnSpc>
                <a:spcPct val="115000"/>
              </a:lnSpc>
              <a:spcBef>
                <a:spcPts val="0"/>
              </a:spcBef>
              <a:spcAft>
                <a:spcPts val="0"/>
              </a:spcAft>
              <a:buClr>
                <a:srgbClr val="1A3561"/>
              </a:buClr>
              <a:buSzPts val="1400"/>
              <a:buFont typeface="Open Sans"/>
              <a:buChar char="●"/>
            </a:pPr>
            <a:r>
              <a:t/>
            </a:r>
            <a:endParaRPr sz="1400">
              <a:solidFill>
                <a:srgbClr val="1A3561"/>
              </a:solidFill>
              <a:latin typeface="Open Sans"/>
              <a:ea typeface="Open Sans"/>
              <a:cs typeface="Open Sans"/>
              <a:sym typeface="Open Sans"/>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13473c6c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13473c6c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1A3561"/>
                </a:solidFill>
                <a:highlight>
                  <a:schemeClr val="lt1"/>
                </a:highlight>
                <a:latin typeface="Open Sans"/>
                <a:ea typeface="Open Sans"/>
                <a:cs typeface="Open Sans"/>
                <a:sym typeface="Open Sans"/>
              </a:rPr>
              <a:t>Darby</a:t>
            </a:r>
            <a:endParaRPr sz="1400">
              <a:solidFill>
                <a:srgbClr val="1A3561"/>
              </a:solidFill>
              <a:highlight>
                <a:schemeClr val="lt1"/>
              </a:highlight>
              <a:latin typeface="Open Sans"/>
              <a:ea typeface="Open Sans"/>
              <a:cs typeface="Open Sans"/>
              <a:sym typeface="Open Sans"/>
            </a:endParaRPr>
          </a:p>
          <a:p>
            <a:pPr indent="0" lvl="0" marL="0" rtl="0" algn="l">
              <a:lnSpc>
                <a:spcPct val="115000"/>
              </a:lnSpc>
              <a:spcBef>
                <a:spcPts val="1200"/>
              </a:spcBef>
              <a:spcAft>
                <a:spcPts val="0"/>
              </a:spcAft>
              <a:buNone/>
            </a:pPr>
            <a:r>
              <a:t/>
            </a:r>
            <a:endParaRPr sz="1400">
              <a:solidFill>
                <a:srgbClr val="1A3561"/>
              </a:solidFill>
              <a:highlight>
                <a:schemeClr val="lt1"/>
              </a:highlight>
              <a:latin typeface="Open Sans"/>
              <a:ea typeface="Open Sans"/>
              <a:cs typeface="Open Sans"/>
              <a:sym typeface="Open Sans"/>
            </a:endParaRPr>
          </a:p>
          <a:p>
            <a:pPr indent="-317500" lvl="0" marL="457200" rtl="0" algn="l">
              <a:lnSpc>
                <a:spcPct val="115000"/>
              </a:lnSpc>
              <a:spcBef>
                <a:spcPts val="1200"/>
              </a:spcBef>
              <a:spcAft>
                <a:spcPts val="0"/>
              </a:spcAft>
              <a:buClr>
                <a:srgbClr val="1A3561"/>
              </a:buClr>
              <a:buSzPts val="1400"/>
              <a:buFont typeface="Open Sans"/>
              <a:buChar char="●"/>
            </a:pPr>
            <a:r>
              <a:rPr lang="en" sz="1400">
                <a:solidFill>
                  <a:srgbClr val="1A3561"/>
                </a:solidFill>
                <a:highlight>
                  <a:schemeClr val="lt1"/>
                </a:highlight>
                <a:latin typeface="Open Sans"/>
                <a:ea typeface="Open Sans"/>
                <a:cs typeface="Open Sans"/>
                <a:sym typeface="Open Sans"/>
              </a:rPr>
              <a:t>They say age is just a number but a whole host of health issues come with aging. From heart disease and dementia to hearing loss and arthritis, aging is a risk factor for numerous diseases and complications. The growing field of bioinformatics includes research into interventions that can help slow and reverse biological aging and prevent major age-related ailments. Data science could have a role to play in developing new methods to solve problems with diverse data, even if the number of samples is small.</a:t>
            </a:r>
            <a:endParaRPr sz="1400">
              <a:solidFill>
                <a:srgbClr val="1A3561"/>
              </a:solidFill>
              <a:highlight>
                <a:schemeClr val="lt1"/>
              </a:highlight>
              <a:latin typeface="Open Sans"/>
              <a:ea typeface="Open Sans"/>
              <a:cs typeface="Open Sans"/>
              <a:sym typeface="Open Sans"/>
            </a:endParaRPr>
          </a:p>
          <a:p>
            <a:pPr indent="-317500" lvl="0" marL="457200" rtl="0" algn="l">
              <a:lnSpc>
                <a:spcPct val="115000"/>
              </a:lnSpc>
              <a:spcBef>
                <a:spcPts val="0"/>
              </a:spcBef>
              <a:spcAft>
                <a:spcPts val="0"/>
              </a:spcAft>
              <a:buClr>
                <a:srgbClr val="1A3561"/>
              </a:buClr>
              <a:buSzPts val="1400"/>
              <a:buFont typeface="Open Sans"/>
              <a:buChar char="●"/>
            </a:pPr>
            <a:r>
              <a:rPr lang="en" sz="1400">
                <a:solidFill>
                  <a:srgbClr val="1A3561"/>
                </a:solidFill>
                <a:highlight>
                  <a:schemeClr val="lt1"/>
                </a:highlight>
                <a:latin typeface="Open Sans"/>
                <a:ea typeface="Open Sans"/>
                <a:cs typeface="Open Sans"/>
                <a:sym typeface="Open Sans"/>
              </a:rPr>
              <a:t>Currently, models like XGBoost and random forest are used to predict medical conditions yet the models' performance is not good enough. Dealing with critical problems where lives are on the line, models need to make correct predictions reliably and consistently between different cases.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13473c6c0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13473c6c0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Henry</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en" sz="1600">
                <a:solidFill>
                  <a:srgbClr val="3C4043"/>
                </a:solidFill>
              </a:rPr>
              <a:t>Founded in 2015, the New York City-based competition host, </a:t>
            </a:r>
            <a:r>
              <a:rPr lang="en" sz="1600">
                <a:solidFill>
                  <a:srgbClr val="202124"/>
                </a:solidFill>
                <a:uFill>
                  <a:noFill/>
                </a:uFill>
                <a:hlinkClick r:id="rId2">
                  <a:extLst>
                    <a:ext uri="{A12FA001-AC4F-418D-AE19-62706E023703}">
                      <ahyp:hlinkClr val="tx"/>
                    </a:ext>
                  </a:extLst>
                </a:hlinkClick>
              </a:rPr>
              <a:t>InVitro Cell Research (or ICR)</a:t>
            </a:r>
            <a:r>
              <a:rPr lang="en" sz="1600">
                <a:solidFill>
                  <a:srgbClr val="3C4043"/>
                </a:solidFill>
              </a:rPr>
              <a:t>, is a company focused on regenerative, and preventive personalized medicine. ICR’s mission is to lead research in </a:t>
            </a:r>
            <a:r>
              <a:rPr lang="en" sz="1600">
                <a:solidFill>
                  <a:srgbClr val="3C4043"/>
                </a:solidFill>
              </a:rPr>
              <a:t>bioinformatics </a:t>
            </a:r>
            <a:r>
              <a:rPr lang="en" sz="1600">
                <a:solidFill>
                  <a:srgbClr val="3C4043"/>
                </a:solidFill>
              </a:rPr>
              <a:t>to</a:t>
            </a:r>
            <a:r>
              <a:rPr lang="en" sz="1600">
                <a:solidFill>
                  <a:srgbClr val="3C4043"/>
                </a:solidFill>
              </a:rPr>
              <a:t> mitigate adverse conditions related to</a:t>
            </a:r>
            <a:r>
              <a:rPr lang="en" sz="1600">
                <a:solidFill>
                  <a:srgbClr val="3C4043"/>
                </a:solidFill>
              </a:rPr>
              <a:t> aging. </a:t>
            </a:r>
            <a:endParaRPr sz="1600">
              <a:solidFill>
                <a:srgbClr val="3C4043"/>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13473c6c0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13473c6c0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1A3561"/>
                </a:solidFill>
                <a:latin typeface="Open Sans"/>
                <a:ea typeface="Open Sans"/>
                <a:cs typeface="Open Sans"/>
                <a:sym typeface="Open Sans"/>
              </a:rPr>
              <a:t>Bryan</a:t>
            </a:r>
            <a:endParaRPr sz="1800">
              <a:solidFill>
                <a:srgbClr val="1A3561"/>
              </a:solidFill>
              <a:latin typeface="Open Sans"/>
              <a:ea typeface="Open Sans"/>
              <a:cs typeface="Open Sans"/>
              <a:sym typeface="Open Sans"/>
            </a:endParaRPr>
          </a:p>
          <a:p>
            <a:pPr indent="-342900" lvl="0" marL="457200" rtl="0" algn="l">
              <a:lnSpc>
                <a:spcPct val="115000"/>
              </a:lnSpc>
              <a:spcBef>
                <a:spcPts val="80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privately funded company focused on regenerative and preventive personalized medicine</a:t>
            </a:r>
            <a:endParaRPr sz="1800">
              <a:solidFill>
                <a:srgbClr val="1A3561"/>
              </a:solidFill>
              <a:latin typeface="Open Sans"/>
              <a:ea typeface="Open Sans"/>
              <a:cs typeface="Open Sans"/>
              <a:sym typeface="Open Sans"/>
            </a:endParaRPr>
          </a:p>
          <a:p>
            <a:pPr indent="0" lvl="0" marL="0" rtl="0" algn="l">
              <a:lnSpc>
                <a:spcPct val="115000"/>
              </a:lnSpc>
              <a:spcBef>
                <a:spcPts val="800"/>
              </a:spcBef>
              <a:spcAft>
                <a:spcPts val="0"/>
              </a:spcAft>
              <a:buNone/>
            </a:pPr>
            <a:r>
              <a:t/>
            </a:r>
            <a:endParaRPr sz="1800">
              <a:solidFill>
                <a:srgbClr val="1A3561"/>
              </a:solidFill>
              <a:latin typeface="Open Sans"/>
              <a:ea typeface="Open Sans"/>
              <a:cs typeface="Open Sans"/>
              <a:sym typeface="Open Sans"/>
            </a:endParaRPr>
          </a:p>
          <a:p>
            <a:pPr indent="0" lvl="0" marL="0" rtl="0" algn="l">
              <a:lnSpc>
                <a:spcPct val="115000"/>
              </a:lnSpc>
              <a:spcBef>
                <a:spcPts val="800"/>
              </a:spcBef>
              <a:spcAft>
                <a:spcPts val="80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0a83471a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0a83471a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4a8c25f1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4a8c25f1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43fdd262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43fdd262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p:cSld name="TITLE_2">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3" cy="5143490"/>
          </a:xfrm>
          <a:prstGeom prst="rect">
            <a:avLst/>
          </a:prstGeom>
          <a:noFill/>
          <a:ln>
            <a:noFill/>
          </a:ln>
        </p:spPr>
      </p:pic>
      <p:sp>
        <p:nvSpPr>
          <p:cNvPr id="11" name="Google Shape;11;p2"/>
          <p:cNvSpPr txBox="1"/>
          <p:nvPr>
            <p:ph type="ctrTitle"/>
          </p:nvPr>
        </p:nvSpPr>
        <p:spPr>
          <a:xfrm>
            <a:off x="914400" y="914400"/>
            <a:ext cx="4862400" cy="1213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3">
            <a:alphaModFix/>
          </a:blip>
          <a:stretch>
            <a:fillRect/>
          </a:stretch>
        </p:blipFill>
        <p:spPr>
          <a:xfrm>
            <a:off x="914400" y="4343400"/>
            <a:ext cx="1105252" cy="393600"/>
          </a:xfrm>
          <a:prstGeom prst="rect">
            <a:avLst/>
          </a:prstGeom>
          <a:noFill/>
          <a:ln>
            <a:noFill/>
          </a:ln>
        </p:spPr>
      </p:pic>
      <p:sp>
        <p:nvSpPr>
          <p:cNvPr id="14" name="Google Shape;14;p2"/>
          <p:cNvSpPr txBox="1"/>
          <p:nvPr>
            <p:ph idx="1" type="body"/>
          </p:nvPr>
        </p:nvSpPr>
        <p:spPr>
          <a:xfrm>
            <a:off x="914400" y="2331720"/>
            <a:ext cx="4799100" cy="1213800"/>
          </a:xfrm>
          <a:prstGeom prst="rect">
            <a:avLst/>
          </a:prstGeom>
        </p:spPr>
        <p:txBody>
          <a:bodyPr anchorCtr="0" anchor="t" bIns="91425" lIns="91425" spcFirstLastPara="1" rIns="91425" wrap="square" tIns="91425">
            <a:normAutofit/>
          </a:bodyPr>
          <a:lstStyle>
            <a:lvl1pPr indent="-381000" lvl="0" marL="4572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1pPr>
            <a:lvl2pPr indent="-381000" lvl="1" marL="9144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2pPr>
            <a:lvl3pPr indent="-381000" lvl="2" marL="13716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3pPr>
            <a:lvl4pPr indent="-381000" lvl="3" marL="18288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4pPr>
            <a:lvl5pPr indent="-381000" lvl="4" marL="2286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5pPr>
            <a:lvl6pPr indent="-381000" lvl="5" marL="27432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6pPr>
            <a:lvl7pPr indent="-381000" lvl="6" marL="32004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7pPr>
            <a:lvl8pPr indent="-381000" lvl="7" marL="36576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8pPr>
            <a:lvl9pPr indent="-381000" lvl="8" marL="41148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Quote">
  <p:cSld name="SECTION_TITLE_AND_DESCRIPTION_1_1_1">
    <p:spTree>
      <p:nvGrpSpPr>
        <p:cNvPr id="58" name="Shape 58"/>
        <p:cNvGrpSpPr/>
        <p:nvPr/>
      </p:nvGrpSpPr>
      <p:grpSpPr>
        <a:xfrm>
          <a:off x="0" y="0"/>
          <a:ext cx="0" cy="0"/>
          <a:chOff x="0" y="0"/>
          <a:chExt cx="0" cy="0"/>
        </a:xfrm>
      </p:grpSpPr>
      <p:pic>
        <p:nvPicPr>
          <p:cNvPr id="59" name="Google Shape;59;p11"/>
          <p:cNvPicPr preferRelativeResize="0"/>
          <p:nvPr/>
        </p:nvPicPr>
        <p:blipFill>
          <a:blip r:embed="rId2">
            <a:alphaModFix/>
          </a:blip>
          <a:stretch>
            <a:fillRect/>
          </a:stretch>
        </p:blipFill>
        <p:spPr>
          <a:xfrm>
            <a:off x="0" y="0"/>
            <a:ext cx="9143946" cy="5143499"/>
          </a:xfrm>
          <a:prstGeom prst="rect">
            <a:avLst/>
          </a:prstGeom>
          <a:noFill/>
          <a:ln>
            <a:noFill/>
          </a:ln>
        </p:spPr>
      </p:pic>
      <p:sp>
        <p:nvSpPr>
          <p:cNvPr id="60" name="Google Shape;60;p11"/>
          <p:cNvSpPr txBox="1"/>
          <p:nvPr>
            <p:ph type="title"/>
          </p:nvPr>
        </p:nvSpPr>
        <p:spPr>
          <a:xfrm>
            <a:off x="914400" y="914400"/>
            <a:ext cx="4294200" cy="2511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Font typeface="Open Sans ExtraBold"/>
              <a:buNone/>
              <a:defRPr sz="2400">
                <a:solidFill>
                  <a:schemeClr val="lt1"/>
                </a:solidFill>
                <a:latin typeface="Open Sans ExtraBold"/>
                <a:ea typeface="Open Sans ExtraBold"/>
                <a:cs typeface="Open Sans ExtraBold"/>
                <a:sym typeface="Open Sans ExtraBold"/>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1" name="Google Shape;61;p11"/>
          <p:cNvSpPr txBox="1"/>
          <p:nvPr>
            <p:ph idx="1" type="subTitle"/>
          </p:nvPr>
        </p:nvSpPr>
        <p:spPr>
          <a:xfrm>
            <a:off x="914400" y="3657600"/>
            <a:ext cx="5233200" cy="834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Font typeface="Open Sans"/>
              <a:buNone/>
              <a:defRPr sz="2100">
                <a:solidFill>
                  <a:schemeClr val="lt1"/>
                </a:solidFill>
                <a:latin typeface="Open Sans"/>
                <a:ea typeface="Open Sans"/>
                <a:cs typeface="Open Sans"/>
                <a:sym typeface="Open Sans"/>
              </a:defRPr>
            </a:lvl1pPr>
            <a:lvl2pPr lvl="1"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2pPr>
            <a:lvl3pPr lvl="2"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3pPr>
            <a:lvl4pPr lvl="3"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4pPr>
            <a:lvl5pPr lvl="4"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5pPr>
            <a:lvl6pPr lvl="5"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6pPr>
            <a:lvl7pPr lvl="6"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7pPr>
            <a:lvl8pPr lvl="7"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8pPr>
            <a:lvl9pPr lvl="8"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9pPr>
          </a:lstStyle>
          <a:p/>
        </p:txBody>
      </p:sp>
      <p:sp>
        <p:nvSpPr>
          <p:cNvPr id="62" name="Google Shape;6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Photo and Caption">
  <p:cSld name="CAPTION_ONLY_1">
    <p:spTree>
      <p:nvGrpSpPr>
        <p:cNvPr id="63" name="Shape 63"/>
        <p:cNvGrpSpPr/>
        <p:nvPr/>
      </p:nvGrpSpPr>
      <p:grpSpPr>
        <a:xfrm>
          <a:off x="0" y="0"/>
          <a:ext cx="0" cy="0"/>
          <a:chOff x="0" y="0"/>
          <a:chExt cx="0" cy="0"/>
        </a:xfrm>
      </p:grpSpPr>
      <p:sp>
        <p:nvSpPr>
          <p:cNvPr id="64" name="Google Shape;64;p12"/>
          <p:cNvSpPr txBox="1"/>
          <p:nvPr>
            <p:ph idx="1" type="body"/>
          </p:nvPr>
        </p:nvSpPr>
        <p:spPr>
          <a:xfrm>
            <a:off x="914400" y="914400"/>
            <a:ext cx="2928300" cy="34065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Clr>
                <a:srgbClr val="1A3561"/>
              </a:buClr>
              <a:buSzPts val="1800"/>
              <a:buFont typeface="Open Sans SemiBold"/>
              <a:buNone/>
              <a:defRPr>
                <a:solidFill>
                  <a:srgbClr val="1A3561"/>
                </a:solidFill>
                <a:latin typeface="Open Sans SemiBold"/>
                <a:ea typeface="Open Sans SemiBold"/>
                <a:cs typeface="Open Sans SemiBold"/>
                <a:sym typeface="Open Sans SemiBold"/>
              </a:defRPr>
            </a:lvl1pPr>
          </a:lstStyle>
          <a:p/>
        </p:txBody>
      </p:sp>
      <p:sp>
        <p:nvSpPr>
          <p:cNvPr id="65" name="Google Shape;6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p:nvPr>
            <p:ph idx="2" type="pic"/>
          </p:nvPr>
        </p:nvSpPr>
        <p:spPr>
          <a:xfrm>
            <a:off x="4343400" y="914400"/>
            <a:ext cx="4800600" cy="3406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Big Number">
  <p:cSld name="BIG_NUMBER_1">
    <p:spTree>
      <p:nvGrpSpPr>
        <p:cNvPr id="67" name="Shape 67"/>
        <p:cNvGrpSpPr/>
        <p:nvPr/>
      </p:nvGrpSpPr>
      <p:grpSpPr>
        <a:xfrm>
          <a:off x="0" y="0"/>
          <a:ext cx="0" cy="0"/>
          <a:chOff x="0" y="0"/>
          <a:chExt cx="0" cy="0"/>
        </a:xfrm>
      </p:grpSpPr>
      <p:pic>
        <p:nvPicPr>
          <p:cNvPr id="68" name="Google Shape;68;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69" name="Google Shape;69;p13"/>
          <p:cNvSpPr txBox="1"/>
          <p:nvPr>
            <p:ph hasCustomPrompt="1" type="title"/>
          </p:nvPr>
        </p:nvSpPr>
        <p:spPr>
          <a:xfrm>
            <a:off x="914400" y="914400"/>
            <a:ext cx="2802000" cy="1146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7200"/>
              <a:buFont typeface="Open Sans ExtraBold"/>
              <a:buNone/>
              <a:defRPr sz="72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2pPr>
            <a:lvl3pPr lvl="2"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3pPr>
            <a:lvl4pPr lvl="3"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4pPr>
            <a:lvl5pPr lvl="4"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5pPr>
            <a:lvl6pPr lvl="5"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6pPr>
            <a:lvl7pPr lvl="6"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7pPr>
            <a:lvl8pPr lvl="7"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8pPr>
            <a:lvl9pPr lvl="8"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9pPr>
          </a:lstStyle>
          <a:p>
            <a:r>
              <a:t>xx%</a:t>
            </a:r>
          </a:p>
        </p:txBody>
      </p:sp>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3"/>
          <p:cNvSpPr txBox="1"/>
          <p:nvPr>
            <p:ph hasCustomPrompt="1" idx="2" type="title"/>
          </p:nvPr>
        </p:nvSpPr>
        <p:spPr>
          <a:xfrm>
            <a:off x="5486400" y="914400"/>
            <a:ext cx="2802000" cy="1146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7200"/>
              <a:buFont typeface="Open Sans ExtraBold"/>
              <a:buNone/>
              <a:defRPr sz="72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2pPr>
            <a:lvl3pPr lvl="2"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3pPr>
            <a:lvl4pPr lvl="3"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4pPr>
            <a:lvl5pPr lvl="4"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5pPr>
            <a:lvl6pPr lvl="5"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6pPr>
            <a:lvl7pPr lvl="6"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7pPr>
            <a:lvl8pPr lvl="7"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8pPr>
            <a:lvl9pPr lvl="8" rtl="0">
              <a:spcBef>
                <a:spcPts val="0"/>
              </a:spcBef>
              <a:spcAft>
                <a:spcPts val="0"/>
              </a:spcAft>
              <a:buSzPts val="7200"/>
              <a:buFont typeface="Open Sans ExtraBold"/>
              <a:buNone/>
              <a:defRPr sz="7200">
                <a:latin typeface="Open Sans ExtraBold"/>
                <a:ea typeface="Open Sans ExtraBold"/>
                <a:cs typeface="Open Sans ExtraBold"/>
                <a:sym typeface="Open Sans ExtraBold"/>
              </a:defRPr>
            </a:lvl9pPr>
          </a:lstStyle>
          <a:p>
            <a:r>
              <a:t>xx%</a:t>
            </a:r>
          </a:p>
        </p:txBody>
      </p:sp>
      <p:sp>
        <p:nvSpPr>
          <p:cNvPr id="72" name="Google Shape;72;p13"/>
          <p:cNvSpPr txBox="1"/>
          <p:nvPr>
            <p:ph idx="1" type="body"/>
          </p:nvPr>
        </p:nvSpPr>
        <p:spPr>
          <a:xfrm>
            <a:off x="914400" y="2286000"/>
            <a:ext cx="2802000" cy="22254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73" name="Google Shape;73;p13"/>
          <p:cNvSpPr txBox="1"/>
          <p:nvPr>
            <p:ph idx="3" type="body"/>
          </p:nvPr>
        </p:nvSpPr>
        <p:spPr>
          <a:xfrm>
            <a:off x="5486400" y="2286000"/>
            <a:ext cx="2802000" cy="22254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rtl="0">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Two Presenters">
  <p:cSld name="BIG_NUMBER_1_1">
    <p:spTree>
      <p:nvGrpSpPr>
        <p:cNvPr id="74" name="Shape 74"/>
        <p:cNvGrpSpPr/>
        <p:nvPr/>
      </p:nvGrpSpPr>
      <p:grpSpPr>
        <a:xfrm>
          <a:off x="0" y="0"/>
          <a:ext cx="0" cy="0"/>
          <a:chOff x="0" y="0"/>
          <a:chExt cx="0" cy="0"/>
        </a:xfrm>
      </p:grpSpPr>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4"/>
          <p:cNvSpPr txBox="1"/>
          <p:nvPr>
            <p:ph idx="1" type="body"/>
          </p:nvPr>
        </p:nvSpPr>
        <p:spPr>
          <a:xfrm>
            <a:off x="914400" y="3657600"/>
            <a:ext cx="2662200" cy="1056600"/>
          </a:xfrm>
          <a:prstGeom prst="rect">
            <a:avLst/>
          </a:prstGeom>
        </p:spPr>
        <p:txBody>
          <a:bodyPr anchorCtr="0" anchor="t" bIns="91425" lIns="91425" spcFirstLastPara="1" rIns="91425" wrap="square" tIns="91425">
            <a:normAutofit/>
          </a:bodyPr>
          <a:lstStyle>
            <a:lvl1pPr indent="-330200" lvl="0" marL="4572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1pPr>
            <a:lvl2pPr indent="-330200" lvl="1" marL="9144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2pPr>
            <a:lvl3pPr indent="-330200" lvl="2" marL="13716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3pPr>
            <a:lvl4pPr indent="-330200" lvl="3" marL="18288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4pPr>
            <a:lvl5pPr indent="-330200" lvl="4" marL="22860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5pPr>
            <a:lvl6pPr indent="-330200" lvl="5" marL="27432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6pPr>
            <a:lvl7pPr indent="-330200" lvl="6" marL="32004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7pPr>
            <a:lvl8pPr indent="-330200" lvl="7" marL="36576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8pPr>
            <a:lvl9pPr indent="-330200" lvl="8" marL="41148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9pPr>
          </a:lstStyle>
          <a:p/>
        </p:txBody>
      </p:sp>
      <p:sp>
        <p:nvSpPr>
          <p:cNvPr id="77" name="Google Shape;77;p14"/>
          <p:cNvSpPr txBox="1"/>
          <p:nvPr>
            <p:ph type="title"/>
          </p:nvPr>
        </p:nvSpPr>
        <p:spPr>
          <a:xfrm>
            <a:off x="914400" y="2743200"/>
            <a:ext cx="2662200" cy="798600"/>
          </a:xfrm>
          <a:prstGeom prst="rect">
            <a:avLst/>
          </a:prstGeom>
        </p:spPr>
        <p:txBody>
          <a:bodyPr anchorCtr="0" anchor="t" bIns="91425" lIns="91425" spcFirstLastPara="1" rIns="91425" wrap="square" tIns="91425">
            <a:normAutofit/>
          </a:bodyPr>
          <a:lstStyle>
            <a:lvl1pPr lvl="0" algn="ctr">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78" name="Google Shape;78;p14"/>
          <p:cNvSpPr txBox="1"/>
          <p:nvPr>
            <p:ph idx="2" type="body"/>
          </p:nvPr>
        </p:nvSpPr>
        <p:spPr>
          <a:xfrm>
            <a:off x="5486400" y="3657600"/>
            <a:ext cx="2662200" cy="1056600"/>
          </a:xfrm>
          <a:prstGeom prst="rect">
            <a:avLst/>
          </a:prstGeom>
        </p:spPr>
        <p:txBody>
          <a:bodyPr anchorCtr="0" anchor="t" bIns="91425" lIns="91425" spcFirstLastPara="1" rIns="91425" wrap="square" tIns="91425">
            <a:normAutofit/>
          </a:bodyPr>
          <a:lstStyle>
            <a:lvl1pPr indent="-330200" lvl="0" marL="4572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1pPr>
            <a:lvl2pPr indent="-330200" lvl="1" marL="9144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2pPr>
            <a:lvl3pPr indent="-330200" lvl="2" marL="13716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3pPr>
            <a:lvl4pPr indent="-330200" lvl="3" marL="18288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4pPr>
            <a:lvl5pPr indent="-330200" lvl="4" marL="22860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5pPr>
            <a:lvl6pPr indent="-330200" lvl="5" marL="27432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6pPr>
            <a:lvl7pPr indent="-330200" lvl="6" marL="32004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7pPr>
            <a:lvl8pPr indent="-330200" lvl="7" marL="36576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8pPr>
            <a:lvl9pPr indent="-330200" lvl="8" marL="4114800" rtl="0" algn="ctr">
              <a:spcBef>
                <a:spcPts val="0"/>
              </a:spcBef>
              <a:spcAft>
                <a:spcPts val="0"/>
              </a:spcAft>
              <a:buClr>
                <a:srgbClr val="1A3561"/>
              </a:buClr>
              <a:buSzPts val="1600"/>
              <a:buFont typeface="Open Sans Medium"/>
              <a:buChar char="■"/>
              <a:defRPr sz="1600">
                <a:solidFill>
                  <a:srgbClr val="1A3561"/>
                </a:solidFill>
                <a:latin typeface="Open Sans Medium"/>
                <a:ea typeface="Open Sans Medium"/>
                <a:cs typeface="Open Sans Medium"/>
                <a:sym typeface="Open Sans Medium"/>
              </a:defRPr>
            </a:lvl9pPr>
          </a:lstStyle>
          <a:p/>
        </p:txBody>
      </p:sp>
      <p:sp>
        <p:nvSpPr>
          <p:cNvPr id="79" name="Google Shape;79;p14"/>
          <p:cNvSpPr txBox="1"/>
          <p:nvPr>
            <p:ph idx="3" type="title"/>
          </p:nvPr>
        </p:nvSpPr>
        <p:spPr>
          <a:xfrm>
            <a:off x="5486400" y="2743200"/>
            <a:ext cx="2662200" cy="798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80" name="Google Shape;80;p14"/>
          <p:cNvSpPr/>
          <p:nvPr>
            <p:ph idx="4" type="pic"/>
          </p:nvPr>
        </p:nvSpPr>
        <p:spPr>
          <a:xfrm>
            <a:off x="1331100" y="640080"/>
            <a:ext cx="1828800" cy="1828800"/>
          </a:xfrm>
          <a:prstGeom prst="ellipse">
            <a:avLst/>
          </a:prstGeom>
          <a:noFill/>
          <a:ln>
            <a:noFill/>
          </a:ln>
        </p:spPr>
      </p:sp>
      <p:sp>
        <p:nvSpPr>
          <p:cNvPr id="81" name="Google Shape;81;p14"/>
          <p:cNvSpPr/>
          <p:nvPr>
            <p:ph idx="5" type="pic"/>
          </p:nvPr>
        </p:nvSpPr>
        <p:spPr>
          <a:xfrm>
            <a:off x="5903100" y="640080"/>
            <a:ext cx="1828800" cy="18288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hree Presenters">
  <p:cSld name="BIG_NUMBER_1_1_1">
    <p:spTree>
      <p:nvGrpSpPr>
        <p:cNvPr id="82" name="Shape 82"/>
        <p:cNvGrpSpPr/>
        <p:nvPr/>
      </p:nvGrpSpPr>
      <p:grpSpPr>
        <a:xfrm>
          <a:off x="0" y="0"/>
          <a:ext cx="0" cy="0"/>
          <a:chOff x="0" y="0"/>
          <a:chExt cx="0" cy="0"/>
        </a:xfrm>
      </p:grpSpPr>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p:cNvSpPr txBox="1"/>
          <p:nvPr>
            <p:ph idx="1" type="body"/>
          </p:nvPr>
        </p:nvSpPr>
        <p:spPr>
          <a:xfrm>
            <a:off x="457200" y="3657600"/>
            <a:ext cx="2662200" cy="798600"/>
          </a:xfrm>
          <a:prstGeom prst="rect">
            <a:avLst/>
          </a:prstGeom>
        </p:spPr>
        <p:txBody>
          <a:bodyPr anchorCtr="0" anchor="t" bIns="91425" lIns="91425" spcFirstLastPara="1" rIns="91425" wrap="square" tIns="91425">
            <a:normAutofit/>
          </a:bodyPr>
          <a:lstStyle>
            <a:lvl1pPr indent="-355600" lvl="0" marL="457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85" name="Google Shape;85;p15"/>
          <p:cNvSpPr txBox="1"/>
          <p:nvPr>
            <p:ph type="title"/>
          </p:nvPr>
        </p:nvSpPr>
        <p:spPr>
          <a:xfrm>
            <a:off x="457200" y="2743200"/>
            <a:ext cx="2662200" cy="798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86" name="Google Shape;86;p15"/>
          <p:cNvSpPr txBox="1"/>
          <p:nvPr>
            <p:ph idx="2" type="body"/>
          </p:nvPr>
        </p:nvSpPr>
        <p:spPr>
          <a:xfrm>
            <a:off x="5943600" y="3657600"/>
            <a:ext cx="2662200" cy="798600"/>
          </a:xfrm>
          <a:prstGeom prst="rect">
            <a:avLst/>
          </a:prstGeom>
        </p:spPr>
        <p:txBody>
          <a:bodyPr anchorCtr="0" anchor="t" bIns="91425" lIns="91425" spcFirstLastPara="1" rIns="91425" wrap="square" tIns="91425">
            <a:normAutofit/>
          </a:bodyPr>
          <a:lstStyle>
            <a:lvl1pPr indent="-355600" lvl="0" marL="457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87" name="Google Shape;87;p15"/>
          <p:cNvSpPr txBox="1"/>
          <p:nvPr>
            <p:ph idx="3" type="title"/>
          </p:nvPr>
        </p:nvSpPr>
        <p:spPr>
          <a:xfrm>
            <a:off x="5943600" y="2743200"/>
            <a:ext cx="2662200" cy="798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88" name="Google Shape;88;p15"/>
          <p:cNvSpPr/>
          <p:nvPr>
            <p:ph idx="4" type="pic"/>
          </p:nvPr>
        </p:nvSpPr>
        <p:spPr>
          <a:xfrm>
            <a:off x="873900" y="640080"/>
            <a:ext cx="1828800" cy="1828800"/>
          </a:xfrm>
          <a:prstGeom prst="ellipse">
            <a:avLst/>
          </a:prstGeom>
          <a:noFill/>
          <a:ln>
            <a:noFill/>
          </a:ln>
        </p:spPr>
      </p:sp>
      <p:sp>
        <p:nvSpPr>
          <p:cNvPr id="89" name="Google Shape;89;p15"/>
          <p:cNvSpPr/>
          <p:nvPr>
            <p:ph idx="5" type="pic"/>
          </p:nvPr>
        </p:nvSpPr>
        <p:spPr>
          <a:xfrm>
            <a:off x="6360300" y="640080"/>
            <a:ext cx="1828800" cy="1828800"/>
          </a:xfrm>
          <a:prstGeom prst="ellipse">
            <a:avLst/>
          </a:prstGeom>
          <a:noFill/>
          <a:ln>
            <a:noFill/>
          </a:ln>
        </p:spPr>
      </p:sp>
      <p:sp>
        <p:nvSpPr>
          <p:cNvPr id="90" name="Google Shape;90;p15"/>
          <p:cNvSpPr txBox="1"/>
          <p:nvPr>
            <p:ph idx="6" type="body"/>
          </p:nvPr>
        </p:nvSpPr>
        <p:spPr>
          <a:xfrm>
            <a:off x="3200400" y="3657600"/>
            <a:ext cx="2662200" cy="798600"/>
          </a:xfrm>
          <a:prstGeom prst="rect">
            <a:avLst/>
          </a:prstGeom>
        </p:spPr>
        <p:txBody>
          <a:bodyPr anchorCtr="0" anchor="t" bIns="91425" lIns="91425" spcFirstLastPara="1" rIns="91425" wrap="square" tIns="91425">
            <a:normAutofit/>
          </a:bodyPr>
          <a:lstStyle>
            <a:lvl1pPr indent="-355600" lvl="0" marL="457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1pPr>
            <a:lvl2pPr indent="-355600" lvl="1" marL="914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2pPr>
            <a:lvl3pPr indent="-355600" lvl="2" marL="1371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3pPr>
            <a:lvl4pPr indent="-355600" lvl="3" marL="1828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4pPr>
            <a:lvl5pPr indent="-355600" lvl="4" marL="22860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5pPr>
            <a:lvl6pPr indent="-355600" lvl="5" marL="27432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6pPr>
            <a:lvl7pPr indent="-355600" lvl="6" marL="32004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7pPr>
            <a:lvl8pPr indent="-355600" lvl="7" marL="36576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8pPr>
            <a:lvl9pPr indent="-355600" lvl="8" marL="4114800" rtl="0" algn="ctr">
              <a:spcBef>
                <a:spcPts val="0"/>
              </a:spcBef>
              <a:spcAft>
                <a:spcPts val="0"/>
              </a:spcAft>
              <a:buClr>
                <a:srgbClr val="1A3561"/>
              </a:buClr>
              <a:buSzPts val="2000"/>
              <a:buFont typeface="Open Sans Medium"/>
              <a:buChar char="■"/>
              <a:defRPr sz="2000">
                <a:solidFill>
                  <a:srgbClr val="1A3561"/>
                </a:solidFill>
                <a:latin typeface="Open Sans Medium"/>
                <a:ea typeface="Open Sans Medium"/>
                <a:cs typeface="Open Sans Medium"/>
                <a:sym typeface="Open Sans Medium"/>
              </a:defRPr>
            </a:lvl9pPr>
          </a:lstStyle>
          <a:p/>
        </p:txBody>
      </p:sp>
      <p:sp>
        <p:nvSpPr>
          <p:cNvPr id="91" name="Google Shape;91;p15"/>
          <p:cNvSpPr txBox="1"/>
          <p:nvPr>
            <p:ph idx="7" type="title"/>
          </p:nvPr>
        </p:nvSpPr>
        <p:spPr>
          <a:xfrm>
            <a:off x="3200400" y="2743200"/>
            <a:ext cx="2662200" cy="798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1pPr>
            <a:lvl2pPr lvl="1"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2pPr>
            <a:lvl3pPr lvl="2"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3pPr>
            <a:lvl4pPr lvl="3"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4pPr>
            <a:lvl5pPr lvl="4"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5pPr>
            <a:lvl6pPr lvl="5"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6pPr>
            <a:lvl7pPr lvl="6"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7pPr>
            <a:lvl8pPr lvl="7"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8pPr>
            <a:lvl9pPr lvl="8" rtl="0">
              <a:spcBef>
                <a:spcPts val="0"/>
              </a:spcBef>
              <a:spcAft>
                <a:spcPts val="0"/>
              </a:spcAft>
              <a:buClr>
                <a:srgbClr val="1A3561"/>
              </a:buClr>
              <a:buSzPts val="2000"/>
              <a:buFont typeface="Open Sans"/>
              <a:buNone/>
              <a:defRPr b="1" sz="2000">
                <a:solidFill>
                  <a:srgbClr val="1A3561"/>
                </a:solidFill>
                <a:latin typeface="Open Sans"/>
                <a:ea typeface="Open Sans"/>
                <a:cs typeface="Open Sans"/>
                <a:sym typeface="Open Sans"/>
              </a:defRPr>
            </a:lvl9pPr>
          </a:lstStyle>
          <a:p/>
        </p:txBody>
      </p:sp>
      <p:sp>
        <p:nvSpPr>
          <p:cNvPr id="92" name="Google Shape;92;p15"/>
          <p:cNvSpPr/>
          <p:nvPr>
            <p:ph idx="8" type="pic"/>
          </p:nvPr>
        </p:nvSpPr>
        <p:spPr>
          <a:xfrm>
            <a:off x="3617100" y="640080"/>
            <a:ext cx="1828800" cy="18288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Blank">
  <p:cSld name="BLANK_1">
    <p:spTree>
      <p:nvGrpSpPr>
        <p:cNvPr id="93" name="Shape 93"/>
        <p:cNvGrpSpPr/>
        <p:nvPr/>
      </p:nvGrpSpPr>
      <p:grpSpPr>
        <a:xfrm>
          <a:off x="0" y="0"/>
          <a:ext cx="0" cy="0"/>
          <a:chOff x="0" y="0"/>
          <a:chExt cx="0" cy="0"/>
        </a:xfrm>
      </p:grpSpPr>
      <p:sp>
        <p:nvSpPr>
          <p:cNvPr id="94" name="Google Shape;9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95" name="Shape 95"/>
        <p:cNvGrpSpPr/>
        <p:nvPr/>
      </p:nvGrpSpPr>
      <p:grpSpPr>
        <a:xfrm>
          <a:off x="0" y="0"/>
          <a:ext cx="0" cy="0"/>
          <a:chOff x="0" y="0"/>
          <a:chExt cx="0" cy="0"/>
        </a:xfrm>
      </p:grpSpPr>
      <p:sp>
        <p:nvSpPr>
          <p:cNvPr id="96" name="Google Shape;96;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7" name="Google Shape;97;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 name="Google Shape;9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header">
  <p:cSld name="TITLE_1">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7" name="Google Shape;17;p3"/>
          <p:cNvSpPr txBox="1"/>
          <p:nvPr>
            <p:ph type="ctrTitle"/>
          </p:nvPr>
        </p:nvSpPr>
        <p:spPr>
          <a:xfrm>
            <a:off x="914400" y="914400"/>
            <a:ext cx="4862400" cy="2318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3">
            <a:alphaModFix/>
          </a:blip>
          <a:stretch>
            <a:fillRect/>
          </a:stretch>
        </p:blipFill>
        <p:spPr>
          <a:xfrm>
            <a:off x="914400" y="4343400"/>
            <a:ext cx="1105252"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Title and body">
  <p:cSld name="TITLE_AND_BODY_2">
    <p:spTree>
      <p:nvGrpSpPr>
        <p:cNvPr id="20"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2" name="Google Shape;22;p4"/>
          <p:cNvSpPr txBox="1"/>
          <p:nvPr>
            <p:ph type="title"/>
          </p:nvPr>
        </p:nvSpPr>
        <p:spPr>
          <a:xfrm>
            <a:off x="914400" y="914400"/>
            <a:ext cx="4735800" cy="114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4"/>
          <p:cNvSpPr txBox="1"/>
          <p:nvPr>
            <p:ph idx="1" type="body"/>
          </p:nvPr>
        </p:nvSpPr>
        <p:spPr>
          <a:xfrm>
            <a:off x="914400" y="2286000"/>
            <a:ext cx="5491500" cy="23772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Title only">
  <p:cSld name="TITLE_AND_BODY_1">
    <p:spTree>
      <p:nvGrpSpPr>
        <p:cNvPr id="25"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7" name="Google Shape;27;p5"/>
          <p:cNvSpPr txBox="1"/>
          <p:nvPr>
            <p:ph type="title"/>
          </p:nvPr>
        </p:nvSpPr>
        <p:spPr>
          <a:xfrm>
            <a:off x="914400" y="914400"/>
            <a:ext cx="4735800" cy="141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Title and two columns">
  <p:cSld name="TITLE_AND_TWO_COLUMNS_1">
    <p:spTree>
      <p:nvGrpSpPr>
        <p:cNvPr id="29" name="Shape 29"/>
        <p:cNvGrpSpPr/>
        <p:nvPr/>
      </p:nvGrpSpPr>
      <p:grpSpPr>
        <a:xfrm>
          <a:off x="0" y="0"/>
          <a:ext cx="0" cy="0"/>
          <a:chOff x="0" y="0"/>
          <a:chExt cx="0" cy="0"/>
        </a:xfrm>
      </p:grpSpPr>
      <p:pic>
        <p:nvPicPr>
          <p:cNvPr id="30" name="Google Shape;30;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31" name="Google Shape;31;p6"/>
          <p:cNvSpPr txBox="1"/>
          <p:nvPr>
            <p:ph type="title"/>
          </p:nvPr>
        </p:nvSpPr>
        <p:spPr>
          <a:xfrm>
            <a:off x="914400" y="914400"/>
            <a:ext cx="7558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Font typeface="Open Sans ExtraBold"/>
              <a:buNone/>
              <a:defRPr sz="2400">
                <a:solidFill>
                  <a:schemeClr val="lt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6"/>
          <p:cNvSpPr txBox="1"/>
          <p:nvPr>
            <p:ph idx="1" type="body"/>
          </p:nvPr>
        </p:nvSpPr>
        <p:spPr>
          <a:xfrm>
            <a:off x="914400" y="2286000"/>
            <a:ext cx="3228300" cy="22254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1pPr>
            <a:lvl2pPr indent="-355600" lvl="1" marL="9144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2pPr>
            <a:lvl3pPr indent="-355600" lvl="2" marL="1371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3pPr>
            <a:lvl4pPr indent="-355600" lvl="3" marL="18288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4pPr>
            <a:lvl5pPr indent="-355600" lvl="4" marL="22860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5pPr>
            <a:lvl6pPr indent="-355600" lvl="5" marL="27432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6pPr>
            <a:lvl7pPr indent="-355600" lvl="6" marL="32004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7pPr>
            <a:lvl8pPr indent="-355600" lvl="7" marL="3657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8pPr>
            <a:lvl9pPr indent="-355600" lvl="8" marL="41148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6"/>
          <p:cNvSpPr txBox="1"/>
          <p:nvPr>
            <p:ph idx="2" type="body"/>
          </p:nvPr>
        </p:nvSpPr>
        <p:spPr>
          <a:xfrm>
            <a:off x="4572000" y="2286000"/>
            <a:ext cx="3228300" cy="22254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1pPr>
            <a:lvl2pPr indent="-355600" lvl="1" marL="9144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2pPr>
            <a:lvl3pPr indent="-355600" lvl="2" marL="1371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3pPr>
            <a:lvl4pPr indent="-355600" lvl="3" marL="18288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4pPr>
            <a:lvl5pPr indent="-355600" lvl="4" marL="22860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5pPr>
            <a:lvl6pPr indent="-355600" lvl="5" marL="27432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6pPr>
            <a:lvl7pPr indent="-355600" lvl="6" marL="32004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7pPr>
            <a:lvl8pPr indent="-355600" lvl="7" marL="36576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8pPr>
            <a:lvl9pPr indent="-355600" lvl="8" marL="4114800" rtl="0">
              <a:spcBef>
                <a:spcPts val="0"/>
              </a:spcBef>
              <a:spcAft>
                <a:spcPts val="0"/>
              </a:spcAft>
              <a:buClr>
                <a:schemeClr val="lt1"/>
              </a:buClr>
              <a:buSzPts val="2000"/>
              <a:buFont typeface="Open Sans Medium"/>
              <a:buChar char="■"/>
              <a:defRPr sz="2000">
                <a:solidFill>
                  <a:schemeClr val="lt1"/>
                </a:solidFill>
                <a:latin typeface="Open Sans Medium"/>
                <a:ea typeface="Open Sans Medium"/>
                <a:cs typeface="Open Sans Medium"/>
                <a:sym typeface="Open Sans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Two column comparison">
  <p:cSld name="TITLE_AND_TWO_COLUMNS_1_1">
    <p:spTree>
      <p:nvGrpSpPr>
        <p:cNvPr id="35" name="Shape 35"/>
        <p:cNvGrpSpPr/>
        <p:nvPr/>
      </p:nvGrpSpPr>
      <p:grpSpPr>
        <a:xfrm>
          <a:off x="0" y="0"/>
          <a:ext cx="0" cy="0"/>
          <a:chOff x="0" y="0"/>
          <a:chExt cx="0" cy="0"/>
        </a:xfrm>
      </p:grpSpPr>
      <p:pic>
        <p:nvPicPr>
          <p:cNvPr id="36" name="Google Shape;36;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7"/>
          <p:cNvSpPr txBox="1"/>
          <p:nvPr>
            <p:ph type="title"/>
          </p:nvPr>
        </p:nvSpPr>
        <p:spPr>
          <a:xfrm>
            <a:off x="914400" y="914400"/>
            <a:ext cx="3044100" cy="856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000"/>
              <a:buFont typeface="Open Sans ExtraBold"/>
              <a:buNone/>
              <a:defRPr sz="20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 name="Google Shape;39;p7"/>
          <p:cNvSpPr txBox="1"/>
          <p:nvPr>
            <p:ph idx="1" type="body"/>
          </p:nvPr>
        </p:nvSpPr>
        <p:spPr>
          <a:xfrm>
            <a:off x="914400" y="2286000"/>
            <a:ext cx="3044100" cy="24480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
        <p:nvSpPr>
          <p:cNvPr id="40" name="Google Shape;40;p7"/>
          <p:cNvSpPr txBox="1"/>
          <p:nvPr>
            <p:ph idx="2" type="title"/>
          </p:nvPr>
        </p:nvSpPr>
        <p:spPr>
          <a:xfrm>
            <a:off x="5486400" y="914400"/>
            <a:ext cx="3044100" cy="856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000"/>
              <a:buFont typeface="Open Sans ExtraBold"/>
              <a:buNone/>
              <a:defRPr sz="20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7"/>
          <p:cNvSpPr txBox="1"/>
          <p:nvPr>
            <p:ph idx="3" type="body"/>
          </p:nvPr>
        </p:nvSpPr>
        <p:spPr>
          <a:xfrm>
            <a:off x="5486400" y="2286000"/>
            <a:ext cx="3044100" cy="24480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point">
  <p:cSld name="MAIN_POINT_1">
    <p:spTree>
      <p:nvGrpSpPr>
        <p:cNvPr id="42" name="Shape 42"/>
        <p:cNvGrpSpPr/>
        <p:nvPr/>
      </p:nvGrpSpPr>
      <p:grpSpPr>
        <a:xfrm>
          <a:off x="0" y="0"/>
          <a:ext cx="0" cy="0"/>
          <a:chOff x="0" y="0"/>
          <a:chExt cx="0" cy="0"/>
        </a:xfrm>
      </p:grpSpPr>
      <p:pic>
        <p:nvPicPr>
          <p:cNvPr id="43" name="Google Shape;43;p8"/>
          <p:cNvPicPr preferRelativeResize="0"/>
          <p:nvPr/>
        </p:nvPicPr>
        <p:blipFill>
          <a:blip r:embed="rId2">
            <a:alphaModFix/>
          </a:blip>
          <a:stretch>
            <a:fillRect/>
          </a:stretch>
        </p:blipFill>
        <p:spPr>
          <a:xfrm>
            <a:off x="0" y="0"/>
            <a:ext cx="9144003" cy="5143501"/>
          </a:xfrm>
          <a:prstGeom prst="rect">
            <a:avLst/>
          </a:prstGeom>
          <a:noFill/>
          <a:ln>
            <a:noFill/>
          </a:ln>
        </p:spPr>
      </p:pic>
      <p:sp>
        <p:nvSpPr>
          <p:cNvPr id="44" name="Google Shape;4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1A3561"/>
              </a:buClr>
              <a:buSzPts val="4800"/>
              <a:buFont typeface="Open Sans ExtraBold"/>
              <a:buNone/>
              <a:defRPr sz="48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Title and body and photo">
  <p:cSld name="SECTION_TITLE_AND_DESCRIPTION_1">
    <p:spTree>
      <p:nvGrpSpPr>
        <p:cNvPr id="46" name="Shape 46"/>
        <p:cNvGrpSpPr/>
        <p:nvPr/>
      </p:nvGrpSpPr>
      <p:grpSpPr>
        <a:xfrm>
          <a:off x="0" y="0"/>
          <a:ext cx="0" cy="0"/>
          <a:chOff x="0" y="0"/>
          <a:chExt cx="0" cy="0"/>
        </a:xfrm>
      </p:grpSpPr>
      <p:sp>
        <p:nvSpPr>
          <p:cNvPr id="47" name="Google Shape;47;p9"/>
          <p:cNvSpPr txBox="1"/>
          <p:nvPr>
            <p:ph type="title"/>
          </p:nvPr>
        </p:nvSpPr>
        <p:spPr>
          <a:xfrm>
            <a:off x="914400" y="914400"/>
            <a:ext cx="3113700" cy="1065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9"/>
          <p:cNvSpPr txBox="1"/>
          <p:nvPr>
            <p:ph idx="1" type="body"/>
          </p:nvPr>
        </p:nvSpPr>
        <p:spPr>
          <a:xfrm>
            <a:off x="914400" y="2286000"/>
            <a:ext cx="2985900" cy="18345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
        <p:nvSpPr>
          <p:cNvPr id="50" name="Google Shape;50;p9"/>
          <p:cNvSpPr txBox="1"/>
          <p:nvPr/>
        </p:nvSpPr>
        <p:spPr>
          <a:xfrm>
            <a:off x="914400" y="914400"/>
            <a:ext cx="3088500" cy="924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solidFill>
                <a:srgbClr val="1A3561"/>
              </a:solidFill>
              <a:latin typeface="Open Sans ExtraBold"/>
              <a:ea typeface="Open Sans ExtraBold"/>
              <a:cs typeface="Open Sans ExtraBold"/>
              <a:sym typeface="Open Sans ExtraBold"/>
            </a:endParaRPr>
          </a:p>
        </p:txBody>
      </p:sp>
      <p:sp>
        <p:nvSpPr>
          <p:cNvPr id="51" name="Google Shape;51;p9"/>
          <p:cNvSpPr/>
          <p:nvPr>
            <p:ph idx="2" type="pic"/>
          </p:nvPr>
        </p:nvSpPr>
        <p:spPr>
          <a:xfrm>
            <a:off x="5468100" y="0"/>
            <a:ext cx="3675900" cy="514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Section title and description">
  <p:cSld name="SECTION_TITLE_AND_DESCRIPTION_1_1">
    <p:spTree>
      <p:nvGrpSpPr>
        <p:cNvPr id="52" name="Shape 52"/>
        <p:cNvGrpSpPr/>
        <p:nvPr/>
      </p:nvGrpSpPr>
      <p:grpSpPr>
        <a:xfrm>
          <a:off x="0" y="0"/>
          <a:ext cx="0" cy="0"/>
          <a:chOff x="0" y="0"/>
          <a:chExt cx="0" cy="0"/>
        </a:xfrm>
      </p:grpSpPr>
      <p:pic>
        <p:nvPicPr>
          <p:cNvPr id="53" name="Google Shape;53;p10"/>
          <p:cNvPicPr preferRelativeResize="0"/>
          <p:nvPr/>
        </p:nvPicPr>
        <p:blipFill>
          <a:blip r:embed="rId2">
            <a:alphaModFix/>
          </a:blip>
          <a:stretch>
            <a:fillRect/>
          </a:stretch>
        </p:blipFill>
        <p:spPr>
          <a:xfrm>
            <a:off x="0" y="0"/>
            <a:ext cx="9144003" cy="5143501"/>
          </a:xfrm>
          <a:prstGeom prst="rect">
            <a:avLst/>
          </a:prstGeom>
          <a:noFill/>
          <a:ln>
            <a:noFill/>
          </a:ln>
        </p:spPr>
      </p:pic>
      <p:sp>
        <p:nvSpPr>
          <p:cNvPr id="54" name="Google Shape;54;p10"/>
          <p:cNvSpPr txBox="1"/>
          <p:nvPr>
            <p:ph type="title"/>
          </p:nvPr>
        </p:nvSpPr>
        <p:spPr>
          <a:xfrm>
            <a:off x="914400" y="914400"/>
            <a:ext cx="3113700" cy="10650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5" name="Google Shape;55;p10"/>
          <p:cNvSpPr txBox="1"/>
          <p:nvPr>
            <p:ph idx="1" type="subTitle"/>
          </p:nvPr>
        </p:nvSpPr>
        <p:spPr>
          <a:xfrm>
            <a:off x="914400" y="2286000"/>
            <a:ext cx="3113700" cy="220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1A3561"/>
              </a:buClr>
              <a:buSzPts val="2100"/>
              <a:buFont typeface="Open Sans SemiBold"/>
              <a:buNone/>
              <a:defRPr sz="2100">
                <a:solidFill>
                  <a:srgbClr val="1A3561"/>
                </a:solidFill>
                <a:latin typeface="Open Sans SemiBold"/>
                <a:ea typeface="Open Sans SemiBold"/>
                <a:cs typeface="Open Sans SemiBold"/>
                <a:sym typeface="Open Sans SemiBold"/>
              </a:defRPr>
            </a:lvl1pPr>
            <a:lvl2pPr lvl="1"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2pPr>
            <a:lvl3pPr lvl="2"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3pPr>
            <a:lvl4pPr lvl="3"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4pPr>
            <a:lvl5pPr lvl="4"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5pPr>
            <a:lvl6pPr lvl="5"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6pPr>
            <a:lvl7pPr lvl="6"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7pPr>
            <a:lvl8pPr lvl="7"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8pPr>
            <a:lvl9pPr lvl="8" rtl="0">
              <a:lnSpc>
                <a:spcPct val="100000"/>
              </a:lnSpc>
              <a:spcBef>
                <a:spcPts val="0"/>
              </a:spcBef>
              <a:spcAft>
                <a:spcPts val="0"/>
              </a:spcAft>
              <a:buClr>
                <a:srgbClr val="1A3561"/>
              </a:buClr>
              <a:buSzPts val="2100"/>
              <a:buFont typeface="Open Sans"/>
              <a:buNone/>
              <a:defRPr sz="2100">
                <a:solidFill>
                  <a:srgbClr val="1A3561"/>
                </a:solidFill>
                <a:latin typeface="Open Sans"/>
                <a:ea typeface="Open Sans"/>
                <a:cs typeface="Open Sans"/>
                <a:sym typeface="Open Sans"/>
              </a:defRPr>
            </a:lvl9pPr>
          </a:lstStyle>
          <a:p/>
        </p:txBody>
      </p:sp>
      <p:sp>
        <p:nvSpPr>
          <p:cNvPr id="56" name="Google Shape;5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0"/>
          <p:cNvSpPr txBox="1"/>
          <p:nvPr>
            <p:ph idx="2" type="body"/>
          </p:nvPr>
        </p:nvSpPr>
        <p:spPr>
          <a:xfrm>
            <a:off x="5486400" y="914400"/>
            <a:ext cx="2985900" cy="3831300"/>
          </a:xfrm>
          <a:prstGeom prst="rect">
            <a:avLst/>
          </a:prstGeom>
        </p:spPr>
        <p:txBody>
          <a:bodyPr anchorCtr="0" anchor="t" bIns="91425" lIns="91425" spcFirstLastPara="1" rIns="91425" wrap="square" tIns="91425">
            <a:normAutofit/>
          </a:bodyPr>
          <a:lstStyle>
            <a:lvl1pPr indent="-355600" lvl="0" marL="457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indent="-355600" lvl="1" marL="914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indent="-355600" lvl="2" marL="1371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indent="-355600" lvl="3" marL="1828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indent="-355600" lvl="4" marL="22860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indent="-355600" lvl="5" marL="27432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indent="-355600" lvl="6" marL="32004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indent="-355600" lvl="7" marL="3657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indent="-355600" lvl="8" marL="41148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competitions/icr-identify-age-related-conditions"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ctrTitle"/>
          </p:nvPr>
        </p:nvSpPr>
        <p:spPr>
          <a:xfrm>
            <a:off x="914400" y="914400"/>
            <a:ext cx="5130900" cy="12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Identifying Age-Related Conditions</a:t>
            </a:r>
            <a:endParaRPr sz="3100"/>
          </a:p>
        </p:txBody>
      </p:sp>
      <p:sp>
        <p:nvSpPr>
          <p:cNvPr id="108" name="Google Shape;108;p19"/>
          <p:cNvSpPr txBox="1"/>
          <p:nvPr>
            <p:ph idx="1" type="body"/>
          </p:nvPr>
        </p:nvSpPr>
        <p:spPr>
          <a:xfrm>
            <a:off x="914400" y="2331720"/>
            <a:ext cx="4799100" cy="12138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Host: Kaggle</a:t>
            </a:r>
            <a:br>
              <a:rPr lang="en"/>
            </a:br>
            <a:r>
              <a:rPr lang="en"/>
              <a:t>Stakeholder: InVitro Cell Research</a:t>
            </a:r>
            <a:endParaRPr/>
          </a:p>
        </p:txBody>
      </p:sp>
      <p:pic>
        <p:nvPicPr>
          <p:cNvPr id="109" name="Google Shape;109;p19"/>
          <p:cNvPicPr preferRelativeResize="0"/>
          <p:nvPr/>
        </p:nvPicPr>
        <p:blipFill>
          <a:blip r:embed="rId3">
            <a:alphaModFix/>
          </a:blip>
          <a:stretch>
            <a:fillRect/>
          </a:stretch>
        </p:blipFill>
        <p:spPr>
          <a:xfrm>
            <a:off x="739500" y="4318175"/>
            <a:ext cx="1472400" cy="449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561"/>
        </a:solidFill>
      </p:bgPr>
    </p:bg>
    <p:spTree>
      <p:nvGrpSpPr>
        <p:cNvPr id="170" name="Shape 170"/>
        <p:cNvGrpSpPr/>
        <p:nvPr/>
      </p:nvGrpSpPr>
      <p:grpSpPr>
        <a:xfrm>
          <a:off x="0" y="0"/>
          <a:ext cx="0" cy="0"/>
          <a:chOff x="0" y="0"/>
          <a:chExt cx="0" cy="0"/>
        </a:xfrm>
      </p:grpSpPr>
      <p:sp>
        <p:nvSpPr>
          <p:cNvPr id="171" name="Google Shape;171;p28"/>
          <p:cNvSpPr txBox="1"/>
          <p:nvPr>
            <p:ph type="title"/>
          </p:nvPr>
        </p:nvSpPr>
        <p:spPr>
          <a:xfrm>
            <a:off x="457200" y="274325"/>
            <a:ext cx="38397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Random Forest with bagging</a:t>
            </a:r>
            <a:endParaRPr sz="2500">
              <a:solidFill>
                <a:srgbClr val="1A3561"/>
              </a:solidFill>
              <a:latin typeface="Open Sans ExtraBold"/>
              <a:ea typeface="Open Sans ExtraBold"/>
              <a:cs typeface="Open Sans ExtraBold"/>
              <a:sym typeface="Open Sans ExtraBold"/>
            </a:endParaRPr>
          </a:p>
        </p:txBody>
      </p:sp>
      <p:grpSp>
        <p:nvGrpSpPr>
          <p:cNvPr id="172" name="Google Shape;172;p28"/>
          <p:cNvGrpSpPr/>
          <p:nvPr/>
        </p:nvGrpSpPr>
        <p:grpSpPr>
          <a:xfrm>
            <a:off x="4446088" y="409667"/>
            <a:ext cx="4432737" cy="4324175"/>
            <a:chOff x="3975425" y="211650"/>
            <a:chExt cx="5029200" cy="4720200"/>
          </a:xfrm>
        </p:grpSpPr>
        <p:sp>
          <p:nvSpPr>
            <p:cNvPr id="173" name="Google Shape;173;p28"/>
            <p:cNvSpPr/>
            <p:nvPr/>
          </p:nvSpPr>
          <p:spPr>
            <a:xfrm>
              <a:off x="4758725" y="211650"/>
              <a:ext cx="4245900" cy="4720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28"/>
            <p:cNvGrpSpPr/>
            <p:nvPr/>
          </p:nvGrpSpPr>
          <p:grpSpPr>
            <a:xfrm>
              <a:off x="3975425" y="325788"/>
              <a:ext cx="5029199" cy="4491913"/>
              <a:chOff x="4114800" y="274325"/>
              <a:chExt cx="5029199" cy="4491913"/>
            </a:xfrm>
          </p:grpSpPr>
          <p:grpSp>
            <p:nvGrpSpPr>
              <p:cNvPr id="175" name="Google Shape;175;p28"/>
              <p:cNvGrpSpPr/>
              <p:nvPr/>
            </p:nvGrpSpPr>
            <p:grpSpPr>
              <a:xfrm>
                <a:off x="4114800" y="274325"/>
                <a:ext cx="5029199" cy="4491913"/>
                <a:chOff x="4114800" y="274325"/>
                <a:chExt cx="5029199" cy="4491913"/>
              </a:xfrm>
            </p:grpSpPr>
            <p:pic>
              <p:nvPicPr>
                <p:cNvPr id="176" name="Google Shape;176;p28"/>
                <p:cNvPicPr preferRelativeResize="0"/>
                <p:nvPr/>
              </p:nvPicPr>
              <p:blipFill>
                <a:blip r:embed="rId3">
                  <a:alphaModFix/>
                </a:blip>
                <a:stretch>
                  <a:fillRect/>
                </a:stretch>
              </p:blipFill>
              <p:spPr>
                <a:xfrm>
                  <a:off x="4114800" y="2888119"/>
                  <a:ext cx="5029199" cy="1878119"/>
                </a:xfrm>
                <a:prstGeom prst="rect">
                  <a:avLst/>
                </a:prstGeom>
                <a:noFill/>
                <a:ln>
                  <a:noFill/>
                </a:ln>
              </p:spPr>
            </p:pic>
            <p:grpSp>
              <p:nvGrpSpPr>
                <p:cNvPr id="177" name="Google Shape;177;p28"/>
                <p:cNvGrpSpPr/>
                <p:nvPr/>
              </p:nvGrpSpPr>
              <p:grpSpPr>
                <a:xfrm>
                  <a:off x="6272225" y="274325"/>
                  <a:ext cx="1231500" cy="1231500"/>
                  <a:chOff x="6272225" y="274325"/>
                  <a:chExt cx="1231500" cy="1231500"/>
                </a:xfrm>
              </p:grpSpPr>
              <p:sp>
                <p:nvSpPr>
                  <p:cNvPr id="178" name="Google Shape;178;p28"/>
                  <p:cNvSpPr/>
                  <p:nvPr/>
                </p:nvSpPr>
                <p:spPr>
                  <a:xfrm>
                    <a:off x="6272225" y="274325"/>
                    <a:ext cx="1231500" cy="1231500"/>
                  </a:xfrm>
                  <a:prstGeom prst="ellipse">
                    <a:avLst/>
                  </a:prstGeom>
                  <a:solidFill>
                    <a:schemeClr val="lt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a:off x="6546000" y="656225"/>
                    <a:ext cx="166800" cy="1668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p:nvPr/>
                </p:nvSpPr>
                <p:spPr>
                  <a:xfrm>
                    <a:off x="6886375" y="465275"/>
                    <a:ext cx="166800" cy="1668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a:off x="6461575" y="1035925"/>
                    <a:ext cx="166800" cy="1668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6804575" y="869125"/>
                    <a:ext cx="166800" cy="1668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8"/>
                  <p:cNvSpPr/>
                  <p:nvPr/>
                </p:nvSpPr>
                <p:spPr>
                  <a:xfrm>
                    <a:off x="6971375" y="1136950"/>
                    <a:ext cx="166800" cy="1668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a:off x="7138175" y="702325"/>
                    <a:ext cx="166800" cy="166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6716475" y="1136950"/>
                    <a:ext cx="166800" cy="166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7053175" y="919638"/>
                    <a:ext cx="166800" cy="166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p:nvPr/>
                </p:nvSpPr>
                <p:spPr>
                  <a:xfrm>
                    <a:off x="6628375" y="391500"/>
                    <a:ext cx="166800" cy="166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6804575" y="667200"/>
                    <a:ext cx="166800" cy="1668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8"/>
                <p:cNvGrpSpPr/>
                <p:nvPr/>
              </p:nvGrpSpPr>
              <p:grpSpPr>
                <a:xfrm>
                  <a:off x="4851434" y="1936783"/>
                  <a:ext cx="634961" cy="634961"/>
                  <a:chOff x="4851434" y="1936783"/>
                  <a:chExt cx="634961" cy="634961"/>
                </a:xfrm>
              </p:grpSpPr>
              <p:sp>
                <p:nvSpPr>
                  <p:cNvPr id="190" name="Google Shape;190;p28"/>
                  <p:cNvSpPr/>
                  <p:nvPr/>
                </p:nvSpPr>
                <p:spPr>
                  <a:xfrm>
                    <a:off x="4851434" y="1936783"/>
                    <a:ext cx="634961" cy="634961"/>
                  </a:xfrm>
                  <a:prstGeom prst="ellipse">
                    <a:avLst/>
                  </a:prstGeom>
                  <a:solidFill>
                    <a:schemeClr val="lt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4992593" y="2133690"/>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5168090" y="2035237"/>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4949063" y="2329464"/>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5211916" y="2381552"/>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5080490" y="2381552"/>
                    <a:ext cx="86002" cy="86002"/>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5254092" y="2269506"/>
                    <a:ext cx="86002" cy="86002"/>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5035065" y="1997198"/>
                    <a:ext cx="86002" cy="86002"/>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5125914" y="2139349"/>
                    <a:ext cx="86002" cy="86002"/>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 name="Google Shape;199;p28"/>
              <p:cNvGrpSpPr/>
              <p:nvPr/>
            </p:nvGrpSpPr>
            <p:grpSpPr>
              <a:xfrm>
                <a:off x="7990909" y="1936783"/>
                <a:ext cx="634961" cy="634961"/>
                <a:chOff x="7990909" y="1936783"/>
                <a:chExt cx="634961" cy="634961"/>
              </a:xfrm>
            </p:grpSpPr>
            <p:sp>
              <p:nvSpPr>
                <p:cNvPr id="200" name="Google Shape;200;p28"/>
                <p:cNvSpPr/>
                <p:nvPr/>
              </p:nvSpPr>
              <p:spPr>
                <a:xfrm>
                  <a:off x="7990909" y="1936783"/>
                  <a:ext cx="634961" cy="634961"/>
                </a:xfrm>
                <a:prstGeom prst="ellipse">
                  <a:avLst/>
                </a:prstGeom>
                <a:solidFill>
                  <a:schemeClr val="lt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8132068" y="2133690"/>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8088538" y="2329464"/>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8265389" y="2243462"/>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8351391" y="2381552"/>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8437393" y="2157460"/>
                  <a:ext cx="86002" cy="86002"/>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8393567" y="2269506"/>
                  <a:ext cx="86002" cy="86002"/>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8174540" y="1997198"/>
                  <a:ext cx="86002" cy="86002"/>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8265389" y="2139349"/>
                  <a:ext cx="86002" cy="86002"/>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8"/>
              <p:cNvGrpSpPr/>
              <p:nvPr/>
            </p:nvGrpSpPr>
            <p:grpSpPr>
              <a:xfrm>
                <a:off x="6421172" y="1936783"/>
                <a:ext cx="634961" cy="634961"/>
                <a:chOff x="6363459" y="1936783"/>
                <a:chExt cx="634961" cy="634961"/>
              </a:xfrm>
            </p:grpSpPr>
            <p:sp>
              <p:nvSpPr>
                <p:cNvPr id="210" name="Google Shape;210;p28"/>
                <p:cNvSpPr/>
                <p:nvPr/>
              </p:nvSpPr>
              <p:spPr>
                <a:xfrm>
                  <a:off x="6363459" y="1936783"/>
                  <a:ext cx="634961" cy="634961"/>
                </a:xfrm>
                <a:prstGeom prst="ellipse">
                  <a:avLst/>
                </a:prstGeom>
                <a:solidFill>
                  <a:schemeClr val="lt1"/>
                </a:solidFill>
                <a:ln cap="flat" cmpd="sng" w="9525">
                  <a:solidFill>
                    <a:srgbClr val="1A35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6504618" y="2133690"/>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6680115" y="2035237"/>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6461088" y="2329464"/>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6723941" y="2381552"/>
                  <a:ext cx="86002" cy="86002"/>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6766117" y="2269506"/>
                  <a:ext cx="86002" cy="86002"/>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6547090" y="1997198"/>
                  <a:ext cx="86002" cy="86002"/>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6637939" y="2139349"/>
                  <a:ext cx="86002" cy="86002"/>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8" name="Google Shape;218;p28"/>
          <p:cNvSpPr txBox="1"/>
          <p:nvPr/>
        </p:nvSpPr>
        <p:spPr>
          <a:xfrm>
            <a:off x="457200" y="874350"/>
            <a:ext cx="3750000" cy="421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800">
              <a:solidFill>
                <a:srgbClr val="1A3561"/>
              </a:solidFill>
              <a:latin typeface="Open Sans"/>
              <a:ea typeface="Open Sans"/>
              <a:cs typeface="Open Sans"/>
              <a:sym typeface="Open Sans"/>
            </a:endParaRPr>
          </a:p>
          <a:p>
            <a:pPr indent="0" lvl="0" marL="0" rtl="0" algn="l">
              <a:lnSpc>
                <a:spcPct val="115000"/>
              </a:lnSpc>
              <a:spcBef>
                <a:spcPts val="800"/>
              </a:spcBef>
              <a:spcAft>
                <a:spcPts val="0"/>
              </a:spcAft>
              <a:buNone/>
            </a:pPr>
            <a:r>
              <a:rPr b="1" lang="en" sz="1800">
                <a:solidFill>
                  <a:srgbClr val="1A3561"/>
                </a:solidFill>
                <a:latin typeface="Open Sans"/>
                <a:ea typeface="Open Sans"/>
                <a:cs typeface="Open Sans"/>
                <a:sym typeface="Open Sans"/>
              </a:rPr>
              <a:t>Ensemble learning method that constructs many decision trees during training, and outputs the mode of the classes. </a:t>
            </a:r>
            <a:endParaRPr b="1" sz="1800">
              <a:solidFill>
                <a:srgbClr val="1A3561"/>
              </a:solidFill>
              <a:latin typeface="Open Sans"/>
              <a:ea typeface="Open Sans"/>
              <a:cs typeface="Open Sans"/>
              <a:sym typeface="Open Sans"/>
            </a:endParaRPr>
          </a:p>
          <a:p>
            <a:pPr indent="-342900" lvl="0" marL="457200" rtl="0" algn="l">
              <a:lnSpc>
                <a:spcPct val="115000"/>
              </a:lnSpc>
              <a:spcBef>
                <a:spcPts val="80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Robust</a:t>
            </a:r>
            <a:endParaRPr sz="1800">
              <a:solidFill>
                <a:srgbClr val="1A3561"/>
              </a:solidFill>
              <a:latin typeface="Open Sans"/>
              <a:ea typeface="Open Sans"/>
              <a:cs typeface="Open Sans"/>
              <a:sym typeface="Open Sans"/>
            </a:endParaRPr>
          </a:p>
          <a:p>
            <a:pPr indent="-342900" lvl="0" marL="45720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No normalization necessary</a:t>
            </a:r>
            <a:endParaRPr sz="1800">
              <a:solidFill>
                <a:srgbClr val="1A3561"/>
              </a:solidFill>
              <a:latin typeface="Open Sans"/>
              <a:ea typeface="Open Sans"/>
              <a:cs typeface="Open Sans"/>
              <a:sym typeface="Open Sans"/>
            </a:endParaRPr>
          </a:p>
          <a:p>
            <a:pPr indent="-342900" lvl="0" marL="45720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No need to prune</a:t>
            </a:r>
            <a:endParaRPr sz="1800">
              <a:solidFill>
                <a:srgbClr val="1A3561"/>
              </a:solidFill>
              <a:latin typeface="Open Sans"/>
              <a:ea typeface="Open Sans"/>
              <a:cs typeface="Open Sans"/>
              <a:sym typeface="Open Sans"/>
            </a:endParaRPr>
          </a:p>
          <a:p>
            <a:pPr indent="-342900" lvl="0" marL="45720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No need to fine-tune hyperparameters</a:t>
            </a:r>
            <a:endParaRPr sz="1800">
              <a:solidFill>
                <a:srgbClr val="1A3561"/>
              </a:solidFill>
              <a:latin typeface="Open Sans"/>
              <a:ea typeface="Open Sans"/>
              <a:cs typeface="Open Sans"/>
              <a:sym typeface="Open Sans"/>
            </a:endParaRPr>
          </a:p>
          <a:p>
            <a:pPr indent="0" lvl="0" marL="0" rtl="0" algn="l">
              <a:spcBef>
                <a:spcPts val="8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495525" y="279675"/>
            <a:ext cx="4735800" cy="55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XGBoost</a:t>
            </a:r>
            <a:endParaRPr/>
          </a:p>
        </p:txBody>
      </p:sp>
      <p:pic>
        <p:nvPicPr>
          <p:cNvPr id="224" name="Google Shape;224;p29"/>
          <p:cNvPicPr preferRelativeResize="0"/>
          <p:nvPr/>
        </p:nvPicPr>
        <p:blipFill rotWithShape="1">
          <a:blip r:embed="rId3">
            <a:alphaModFix/>
          </a:blip>
          <a:srcRect b="3034" l="1835" r="0" t="0"/>
          <a:stretch/>
        </p:blipFill>
        <p:spPr>
          <a:xfrm>
            <a:off x="4496650" y="1283300"/>
            <a:ext cx="4460125" cy="2498824"/>
          </a:xfrm>
          <a:prstGeom prst="rect">
            <a:avLst/>
          </a:prstGeom>
          <a:noFill/>
          <a:ln>
            <a:noFill/>
          </a:ln>
        </p:spPr>
      </p:pic>
      <p:sp>
        <p:nvSpPr>
          <p:cNvPr id="225" name="Google Shape;225;p29"/>
          <p:cNvSpPr txBox="1"/>
          <p:nvPr/>
        </p:nvSpPr>
        <p:spPr>
          <a:xfrm>
            <a:off x="457200" y="874350"/>
            <a:ext cx="4039500" cy="219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1A3561"/>
                </a:solidFill>
                <a:latin typeface="Open Sans"/>
                <a:ea typeface="Open Sans"/>
                <a:cs typeface="Open Sans"/>
                <a:sym typeface="Open Sans"/>
              </a:rPr>
              <a:t>Advantage  </a:t>
            </a:r>
            <a:endParaRPr b="1" sz="1800">
              <a:solidFill>
                <a:srgbClr val="1A3561"/>
              </a:solidFill>
              <a:latin typeface="Open Sans"/>
              <a:ea typeface="Open Sans"/>
              <a:cs typeface="Open Sans"/>
              <a:sym typeface="Open Sans"/>
            </a:endParaRPr>
          </a:p>
          <a:p>
            <a:pPr indent="-342900" lvl="0" marL="457200" rtl="0" algn="l">
              <a:lnSpc>
                <a:spcPct val="115000"/>
              </a:lnSpc>
              <a:spcBef>
                <a:spcPts val="80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Quality results </a:t>
            </a:r>
            <a:endParaRPr sz="1800">
              <a:solidFill>
                <a:srgbClr val="1A3561"/>
              </a:solidFill>
              <a:latin typeface="Open Sans"/>
              <a:ea typeface="Open Sans"/>
              <a:cs typeface="Open Sans"/>
              <a:sym typeface="Open Sans"/>
            </a:endParaRPr>
          </a:p>
          <a:p>
            <a:pPr indent="-342900" lvl="0" marL="45720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Lot opportunity for hypertuning</a:t>
            </a:r>
            <a:endParaRPr sz="1800">
              <a:solidFill>
                <a:srgbClr val="1A3561"/>
              </a:solidFill>
              <a:latin typeface="Open Sans"/>
              <a:ea typeface="Open Sans"/>
              <a:cs typeface="Open Sans"/>
              <a:sym typeface="Open Sans"/>
            </a:endParaRPr>
          </a:p>
          <a:p>
            <a:pPr indent="-342900" lvl="0" marL="45720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Able to handle missing value</a:t>
            </a:r>
            <a:endParaRPr sz="1800">
              <a:solidFill>
                <a:srgbClr val="1A3561"/>
              </a:solidFill>
              <a:latin typeface="Open Sans"/>
              <a:ea typeface="Open Sans"/>
              <a:cs typeface="Open Sans"/>
              <a:sym typeface="Open Sans"/>
            </a:endParaRPr>
          </a:p>
          <a:p>
            <a:pPr indent="-342900" lvl="0" marL="45720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Interpretability </a:t>
            </a:r>
            <a:endParaRPr sz="1800">
              <a:solidFill>
                <a:srgbClr val="1A3561"/>
              </a:solidFill>
              <a:latin typeface="Open Sans"/>
              <a:ea typeface="Open Sans"/>
              <a:cs typeface="Open Sans"/>
              <a:sym typeface="Open Sans"/>
            </a:endParaRPr>
          </a:p>
          <a:p>
            <a:pPr indent="0" lvl="0" marL="0" rtl="0" algn="l">
              <a:spcBef>
                <a:spcPts val="800"/>
              </a:spcBef>
              <a:spcAft>
                <a:spcPts val="0"/>
              </a:spcAft>
              <a:buNone/>
            </a:pPr>
            <a:r>
              <a:t/>
            </a:r>
            <a:endParaRPr/>
          </a:p>
        </p:txBody>
      </p:sp>
      <p:sp>
        <p:nvSpPr>
          <p:cNvPr id="226" name="Google Shape;226;p29"/>
          <p:cNvSpPr txBox="1"/>
          <p:nvPr/>
        </p:nvSpPr>
        <p:spPr>
          <a:xfrm>
            <a:off x="457200" y="3160750"/>
            <a:ext cx="4039500" cy="187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1A3561"/>
                </a:solidFill>
                <a:latin typeface="Open Sans"/>
                <a:ea typeface="Open Sans"/>
                <a:cs typeface="Open Sans"/>
                <a:sym typeface="Open Sans"/>
              </a:rPr>
              <a:t>Disadvantage  </a:t>
            </a:r>
            <a:endParaRPr b="1" sz="1800">
              <a:solidFill>
                <a:srgbClr val="1A3561"/>
              </a:solidFill>
              <a:latin typeface="Open Sans"/>
              <a:ea typeface="Open Sans"/>
              <a:cs typeface="Open Sans"/>
              <a:sym typeface="Open Sans"/>
            </a:endParaRPr>
          </a:p>
          <a:p>
            <a:pPr indent="-342900" lvl="0" marL="457200" rtl="0" algn="l">
              <a:lnSpc>
                <a:spcPct val="115000"/>
              </a:lnSpc>
              <a:spcBef>
                <a:spcPts val="80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Computationally intensive</a:t>
            </a:r>
            <a:endParaRPr sz="1800">
              <a:solidFill>
                <a:srgbClr val="1A3561"/>
              </a:solidFill>
              <a:latin typeface="Open Sans"/>
              <a:ea typeface="Open Sans"/>
              <a:cs typeface="Open Sans"/>
              <a:sym typeface="Open Sans"/>
            </a:endParaRPr>
          </a:p>
          <a:p>
            <a:pPr indent="-342900" lvl="0" marL="45720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Prone to overfitting</a:t>
            </a:r>
            <a:endParaRPr sz="1800">
              <a:solidFill>
                <a:srgbClr val="1A3561"/>
              </a:solidFill>
              <a:latin typeface="Open Sans"/>
              <a:ea typeface="Open Sans"/>
              <a:cs typeface="Open Sans"/>
              <a:sym typeface="Open Sans"/>
            </a:endParaRPr>
          </a:p>
          <a:p>
            <a:pPr indent="-342900" lvl="0" marL="45720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Needs lots memory </a:t>
            </a:r>
            <a:endParaRPr sz="1800">
              <a:solidFill>
                <a:srgbClr val="1A3561"/>
              </a:solidFill>
              <a:latin typeface="Open Sans"/>
              <a:ea typeface="Open Sans"/>
              <a:cs typeface="Open Sans"/>
              <a:sym typeface="Open Sans"/>
            </a:endParaRPr>
          </a:p>
          <a:p>
            <a:pPr indent="0" lvl="0" marL="0" rtl="0" algn="l">
              <a:spcBef>
                <a:spcPts val="8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466825" y="291400"/>
            <a:ext cx="51834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Perceptron</a:t>
            </a:r>
            <a:endParaRPr/>
          </a:p>
        </p:txBody>
      </p:sp>
      <p:sp>
        <p:nvSpPr>
          <p:cNvPr id="232" name="Google Shape;232;p30"/>
          <p:cNvSpPr txBox="1"/>
          <p:nvPr/>
        </p:nvSpPr>
        <p:spPr>
          <a:xfrm>
            <a:off x="457200" y="874350"/>
            <a:ext cx="4039500" cy="177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1A3561"/>
                </a:solidFill>
                <a:latin typeface="Open Sans"/>
                <a:ea typeface="Open Sans"/>
                <a:cs typeface="Open Sans"/>
                <a:sym typeface="Open Sans"/>
              </a:rPr>
              <a:t>Neural network where each node is a separate linear regression; paired with a nonlinear activation function.</a:t>
            </a:r>
            <a:endParaRPr sz="1800">
              <a:solidFill>
                <a:srgbClr val="1A3561"/>
              </a:solidFill>
              <a:latin typeface="Open Sans"/>
              <a:ea typeface="Open Sans"/>
              <a:cs typeface="Open Sans"/>
              <a:sym typeface="Open Sans"/>
            </a:endParaRPr>
          </a:p>
          <a:p>
            <a:pPr indent="0" lvl="0" marL="0" rtl="0" algn="l">
              <a:spcBef>
                <a:spcPts val="800"/>
              </a:spcBef>
              <a:spcAft>
                <a:spcPts val="0"/>
              </a:spcAft>
              <a:buNone/>
            </a:pPr>
            <a:r>
              <a:t/>
            </a:r>
            <a:endParaRPr/>
          </a:p>
        </p:txBody>
      </p:sp>
      <p:sp>
        <p:nvSpPr>
          <p:cNvPr id="233" name="Google Shape;233;p30"/>
          <p:cNvSpPr txBox="1"/>
          <p:nvPr/>
        </p:nvSpPr>
        <p:spPr>
          <a:xfrm>
            <a:off x="532500" y="2492175"/>
            <a:ext cx="40395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Binary classifier</a:t>
            </a:r>
            <a:endParaRPr sz="1800">
              <a:solidFill>
                <a:srgbClr val="1A3561"/>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Facilitates logic functions [AND, OR, NAND, XOR]</a:t>
            </a:r>
            <a:endParaRPr sz="1800">
              <a:solidFill>
                <a:srgbClr val="1A3561"/>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Only categorizes sets of vectors that can be separated linearly</a:t>
            </a:r>
            <a:endParaRPr sz="1800">
              <a:solidFill>
                <a:srgbClr val="1A3561"/>
              </a:solidFill>
              <a:latin typeface="Open Sans"/>
              <a:ea typeface="Open Sans"/>
              <a:cs typeface="Open Sans"/>
              <a:sym typeface="Open Sans"/>
            </a:endParaRPr>
          </a:p>
        </p:txBody>
      </p:sp>
      <p:pic>
        <p:nvPicPr>
          <p:cNvPr id="234" name="Google Shape;234;p30"/>
          <p:cNvPicPr preferRelativeResize="0"/>
          <p:nvPr/>
        </p:nvPicPr>
        <p:blipFill>
          <a:blip r:embed="rId3">
            <a:alphaModFix/>
          </a:blip>
          <a:stretch>
            <a:fillRect/>
          </a:stretch>
        </p:blipFill>
        <p:spPr>
          <a:xfrm>
            <a:off x="4724400" y="1586500"/>
            <a:ext cx="4267199" cy="19576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466825" y="291400"/>
            <a:ext cx="5183400" cy="114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Multilayer </a:t>
            </a:r>
            <a:r>
              <a:rPr lang="en"/>
              <a:t>Perceptron</a:t>
            </a:r>
            <a:endParaRPr/>
          </a:p>
        </p:txBody>
      </p:sp>
      <p:sp>
        <p:nvSpPr>
          <p:cNvPr id="240" name="Google Shape;240;p31"/>
          <p:cNvSpPr txBox="1"/>
          <p:nvPr/>
        </p:nvSpPr>
        <p:spPr>
          <a:xfrm>
            <a:off x="457200" y="874350"/>
            <a:ext cx="4039500" cy="114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1A3561"/>
                </a:solidFill>
                <a:latin typeface="Open Sans"/>
                <a:ea typeface="Open Sans"/>
                <a:cs typeface="Open Sans"/>
                <a:sym typeface="Open Sans"/>
              </a:rPr>
              <a:t>Multi-layer, fully connected n</a:t>
            </a:r>
            <a:r>
              <a:rPr b="1" lang="en" sz="1800">
                <a:solidFill>
                  <a:srgbClr val="1A3561"/>
                </a:solidFill>
                <a:latin typeface="Open Sans"/>
                <a:ea typeface="Open Sans"/>
                <a:cs typeface="Open Sans"/>
                <a:sym typeface="Open Sans"/>
              </a:rPr>
              <a:t>eural network.</a:t>
            </a:r>
            <a:endParaRPr sz="1800">
              <a:solidFill>
                <a:srgbClr val="1A3561"/>
              </a:solidFill>
              <a:latin typeface="Open Sans"/>
              <a:ea typeface="Open Sans"/>
              <a:cs typeface="Open Sans"/>
              <a:sym typeface="Open Sans"/>
            </a:endParaRPr>
          </a:p>
          <a:p>
            <a:pPr indent="0" lvl="0" marL="0" rtl="0" algn="l">
              <a:spcBef>
                <a:spcPts val="800"/>
              </a:spcBef>
              <a:spcAft>
                <a:spcPts val="0"/>
              </a:spcAft>
              <a:buNone/>
            </a:pPr>
            <a:r>
              <a:t/>
            </a:r>
            <a:endParaRPr/>
          </a:p>
        </p:txBody>
      </p:sp>
      <p:sp>
        <p:nvSpPr>
          <p:cNvPr id="241" name="Google Shape;241;p31"/>
          <p:cNvSpPr txBox="1"/>
          <p:nvPr/>
        </p:nvSpPr>
        <p:spPr>
          <a:xfrm>
            <a:off x="509700" y="1846375"/>
            <a:ext cx="3710400" cy="23736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Handles complex networked systems</a:t>
            </a:r>
            <a:endParaRPr sz="1800">
              <a:solidFill>
                <a:srgbClr val="1A3561"/>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Capable of handling linearly and non-linearly separable data</a:t>
            </a:r>
            <a:endParaRPr sz="1800">
              <a:solidFill>
                <a:srgbClr val="1A3561"/>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1A3561"/>
              </a:buClr>
              <a:buSzPts val="1800"/>
              <a:buFont typeface="Open Sans"/>
              <a:buChar char="●"/>
            </a:pPr>
            <a:r>
              <a:rPr lang="en" sz="1800">
                <a:solidFill>
                  <a:srgbClr val="1A3561"/>
                </a:solidFill>
                <a:latin typeface="Open Sans"/>
                <a:ea typeface="Open Sans"/>
                <a:cs typeface="Open Sans"/>
                <a:sym typeface="Open Sans"/>
              </a:rPr>
              <a:t>Likely too complex given small dataset</a:t>
            </a:r>
            <a:endParaRPr sz="1800">
              <a:solidFill>
                <a:srgbClr val="1A3561"/>
              </a:solidFill>
              <a:latin typeface="Open Sans"/>
              <a:ea typeface="Open Sans"/>
              <a:cs typeface="Open Sans"/>
              <a:sym typeface="Open Sans"/>
            </a:endParaRPr>
          </a:p>
        </p:txBody>
      </p:sp>
      <p:pic>
        <p:nvPicPr>
          <p:cNvPr id="242" name="Google Shape;242;p31"/>
          <p:cNvPicPr preferRelativeResize="0"/>
          <p:nvPr/>
        </p:nvPicPr>
        <p:blipFill>
          <a:blip r:embed="rId3">
            <a:alphaModFix/>
          </a:blip>
          <a:stretch>
            <a:fillRect/>
          </a:stretch>
        </p:blipFill>
        <p:spPr>
          <a:xfrm>
            <a:off x="4678825" y="1343375"/>
            <a:ext cx="4267200" cy="30019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561"/>
        </a:solidFill>
      </p:bgPr>
    </p:bg>
    <p:spTree>
      <p:nvGrpSpPr>
        <p:cNvPr id="246" name="Shape 246"/>
        <p:cNvGrpSpPr/>
        <p:nvPr/>
      </p:nvGrpSpPr>
      <p:grpSpPr>
        <a:xfrm>
          <a:off x="0" y="0"/>
          <a:ext cx="0" cy="0"/>
          <a:chOff x="0" y="0"/>
          <a:chExt cx="0" cy="0"/>
        </a:xfrm>
      </p:grpSpPr>
      <p:sp>
        <p:nvSpPr>
          <p:cNvPr id="247" name="Google Shape;247;p32"/>
          <p:cNvSpPr txBox="1"/>
          <p:nvPr>
            <p:ph type="title"/>
          </p:nvPr>
        </p:nvSpPr>
        <p:spPr>
          <a:xfrm>
            <a:off x="457200" y="274320"/>
            <a:ext cx="5029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Evaluation</a:t>
            </a:r>
            <a:endParaRPr sz="2500">
              <a:solidFill>
                <a:srgbClr val="1A3561"/>
              </a:solidFill>
              <a:latin typeface="Open Sans ExtraBold"/>
              <a:ea typeface="Open Sans ExtraBold"/>
              <a:cs typeface="Open Sans ExtraBold"/>
              <a:sym typeface="Open Sans ExtraBold"/>
            </a:endParaRPr>
          </a:p>
        </p:txBody>
      </p:sp>
      <p:sp>
        <p:nvSpPr>
          <p:cNvPr id="248" name="Google Shape;248;p32"/>
          <p:cNvSpPr txBox="1"/>
          <p:nvPr>
            <p:ph idx="1" type="body"/>
          </p:nvPr>
        </p:nvSpPr>
        <p:spPr>
          <a:xfrm>
            <a:off x="457200" y="1018175"/>
            <a:ext cx="5943300" cy="4229100"/>
          </a:xfrm>
          <a:prstGeom prst="rect">
            <a:avLst/>
          </a:prstGeom>
        </p:spPr>
        <p:txBody>
          <a:bodyPr anchorCtr="0" anchor="t" bIns="91425" lIns="91425" spcFirstLastPara="1" rIns="91425" wrap="square" tIns="91425">
            <a:noAutofit/>
          </a:bodyPr>
          <a:lstStyle/>
          <a:p>
            <a:pPr indent="-330200" lvl="0" marL="457200" rtl="0" algn="l">
              <a:lnSpc>
                <a:spcPct val="125000"/>
              </a:lnSpc>
              <a:spcBef>
                <a:spcPts val="0"/>
              </a:spcBef>
              <a:spcAft>
                <a:spcPts val="0"/>
              </a:spcAft>
              <a:buClr>
                <a:srgbClr val="1A3561"/>
              </a:buClr>
              <a:buSzPts val="1600"/>
              <a:buChar char="●"/>
            </a:pPr>
            <a:r>
              <a:rPr lang="en" sz="1600">
                <a:solidFill>
                  <a:srgbClr val="1A3561"/>
                </a:solidFill>
                <a:latin typeface="Arial"/>
                <a:ea typeface="Arial"/>
                <a:cs typeface="Arial"/>
                <a:sym typeface="Arial"/>
              </a:rPr>
              <a:t>In healthcare</a:t>
            </a:r>
            <a:r>
              <a:rPr lang="en" sz="1600">
                <a:solidFill>
                  <a:srgbClr val="1A3561"/>
                </a:solidFill>
                <a:latin typeface="Arial"/>
                <a:ea typeface="Arial"/>
                <a:cs typeface="Arial"/>
                <a:sym typeface="Arial"/>
              </a:rPr>
              <a:t>, </a:t>
            </a:r>
            <a:r>
              <a:rPr b="1" lang="en" sz="1600">
                <a:solidFill>
                  <a:srgbClr val="1A3561"/>
                </a:solidFill>
                <a:latin typeface="Arial"/>
                <a:ea typeface="Arial"/>
                <a:cs typeface="Arial"/>
                <a:sym typeface="Arial"/>
              </a:rPr>
              <a:t>false negatives</a:t>
            </a:r>
            <a:r>
              <a:rPr lang="en" sz="1600">
                <a:solidFill>
                  <a:srgbClr val="1A3561"/>
                </a:solidFill>
                <a:latin typeface="Arial"/>
                <a:ea typeface="Arial"/>
                <a:cs typeface="Arial"/>
                <a:sym typeface="Arial"/>
              </a:rPr>
              <a:t> are important and consequential. </a:t>
            </a:r>
            <a:br>
              <a:rPr lang="en" sz="1600">
                <a:solidFill>
                  <a:srgbClr val="1A3561"/>
                </a:solidFill>
                <a:latin typeface="Arial"/>
                <a:ea typeface="Arial"/>
                <a:cs typeface="Arial"/>
                <a:sym typeface="Arial"/>
              </a:rPr>
            </a:br>
            <a:endParaRPr sz="1600">
              <a:solidFill>
                <a:srgbClr val="1A3561"/>
              </a:solidFill>
              <a:latin typeface="Arial"/>
              <a:ea typeface="Arial"/>
              <a:cs typeface="Arial"/>
              <a:sym typeface="Arial"/>
            </a:endParaRPr>
          </a:p>
          <a:p>
            <a:pPr indent="-330200" lvl="1" marL="914400" rtl="0" algn="l">
              <a:lnSpc>
                <a:spcPct val="125000"/>
              </a:lnSpc>
              <a:spcBef>
                <a:spcPts val="0"/>
              </a:spcBef>
              <a:spcAft>
                <a:spcPts val="0"/>
              </a:spcAft>
              <a:buClr>
                <a:srgbClr val="1A3561"/>
              </a:buClr>
              <a:buSzPts val="1600"/>
              <a:buChar char="○"/>
            </a:pPr>
            <a:r>
              <a:rPr lang="en" sz="1600">
                <a:solidFill>
                  <a:srgbClr val="1A3561"/>
                </a:solidFill>
                <a:latin typeface="Arial"/>
                <a:ea typeface="Arial"/>
                <a:cs typeface="Arial"/>
                <a:sym typeface="Arial"/>
              </a:rPr>
              <a:t>Optimize for </a:t>
            </a:r>
            <a:r>
              <a:rPr b="1" lang="en" sz="1600">
                <a:solidFill>
                  <a:srgbClr val="1A3561"/>
                </a:solidFill>
                <a:latin typeface="Arial"/>
                <a:ea typeface="Arial"/>
                <a:cs typeface="Arial"/>
                <a:sym typeface="Arial"/>
              </a:rPr>
              <a:t>high sensitivity</a:t>
            </a:r>
            <a:r>
              <a:rPr lang="en" sz="1600">
                <a:solidFill>
                  <a:srgbClr val="1A3561"/>
                </a:solidFill>
                <a:latin typeface="Arial"/>
                <a:ea typeface="Arial"/>
                <a:cs typeface="Arial"/>
                <a:sym typeface="Arial"/>
              </a:rPr>
              <a:t> (recall) and maximize </a:t>
            </a:r>
            <a:r>
              <a:rPr b="1" lang="en" sz="1600">
                <a:solidFill>
                  <a:srgbClr val="1A3561"/>
                </a:solidFill>
                <a:latin typeface="Arial"/>
                <a:ea typeface="Arial"/>
                <a:cs typeface="Arial"/>
                <a:sym typeface="Arial"/>
              </a:rPr>
              <a:t>AUPRC </a:t>
            </a:r>
            <a:r>
              <a:rPr lang="en" sz="1600">
                <a:solidFill>
                  <a:srgbClr val="1A3561"/>
                </a:solidFill>
                <a:latin typeface="Arial"/>
                <a:ea typeface="Arial"/>
                <a:cs typeface="Arial"/>
                <a:sym typeface="Arial"/>
              </a:rPr>
              <a:t>(</a:t>
            </a:r>
            <a:r>
              <a:rPr b="1" lang="en" sz="1600">
                <a:solidFill>
                  <a:srgbClr val="1A3561"/>
                </a:solidFill>
                <a:latin typeface="Arial"/>
                <a:ea typeface="Arial"/>
                <a:cs typeface="Arial"/>
                <a:sym typeface="Arial"/>
              </a:rPr>
              <a:t>A</a:t>
            </a:r>
            <a:r>
              <a:rPr lang="en" sz="1600">
                <a:solidFill>
                  <a:srgbClr val="1A3561"/>
                </a:solidFill>
                <a:latin typeface="Arial"/>
                <a:ea typeface="Arial"/>
                <a:cs typeface="Arial"/>
                <a:sym typeface="Arial"/>
              </a:rPr>
              <a:t>rea </a:t>
            </a:r>
            <a:r>
              <a:rPr b="1" lang="en" sz="1600">
                <a:solidFill>
                  <a:srgbClr val="1A3561"/>
                </a:solidFill>
                <a:latin typeface="Arial"/>
                <a:ea typeface="Arial"/>
                <a:cs typeface="Arial"/>
                <a:sym typeface="Arial"/>
              </a:rPr>
              <a:t>U</a:t>
            </a:r>
            <a:r>
              <a:rPr lang="en" sz="1600">
                <a:solidFill>
                  <a:srgbClr val="1A3561"/>
                </a:solidFill>
                <a:latin typeface="Arial"/>
                <a:ea typeface="Arial"/>
                <a:cs typeface="Arial"/>
                <a:sym typeface="Arial"/>
              </a:rPr>
              <a:t>nder the </a:t>
            </a:r>
            <a:r>
              <a:rPr b="1" lang="en" sz="1600">
                <a:solidFill>
                  <a:srgbClr val="1A3561"/>
                </a:solidFill>
                <a:latin typeface="Arial"/>
                <a:ea typeface="Arial"/>
                <a:cs typeface="Arial"/>
                <a:sym typeface="Arial"/>
              </a:rPr>
              <a:t>P</a:t>
            </a:r>
            <a:r>
              <a:rPr lang="en" sz="1600">
                <a:solidFill>
                  <a:srgbClr val="1A3561"/>
                </a:solidFill>
                <a:latin typeface="Arial"/>
                <a:ea typeface="Arial"/>
                <a:cs typeface="Arial"/>
                <a:sym typeface="Arial"/>
              </a:rPr>
              <a:t>recision-</a:t>
            </a:r>
            <a:r>
              <a:rPr b="1" lang="en" sz="1600">
                <a:solidFill>
                  <a:srgbClr val="1A3561"/>
                </a:solidFill>
                <a:latin typeface="Arial"/>
                <a:ea typeface="Arial"/>
                <a:cs typeface="Arial"/>
                <a:sym typeface="Arial"/>
              </a:rPr>
              <a:t>R</a:t>
            </a:r>
            <a:r>
              <a:rPr lang="en" sz="1600">
                <a:solidFill>
                  <a:srgbClr val="1A3561"/>
                </a:solidFill>
                <a:latin typeface="Arial"/>
                <a:ea typeface="Arial"/>
                <a:cs typeface="Arial"/>
                <a:sym typeface="Arial"/>
              </a:rPr>
              <a:t>ecall </a:t>
            </a:r>
            <a:r>
              <a:rPr b="1" lang="en" sz="1600">
                <a:solidFill>
                  <a:srgbClr val="1A3561"/>
                </a:solidFill>
                <a:latin typeface="Arial"/>
                <a:ea typeface="Arial"/>
                <a:cs typeface="Arial"/>
                <a:sym typeface="Arial"/>
              </a:rPr>
              <a:t>C</a:t>
            </a:r>
            <a:r>
              <a:rPr lang="en" sz="1600">
                <a:solidFill>
                  <a:srgbClr val="1A3561"/>
                </a:solidFill>
                <a:latin typeface="Arial"/>
                <a:ea typeface="Arial"/>
                <a:cs typeface="Arial"/>
                <a:sym typeface="Arial"/>
              </a:rPr>
              <a:t>urve).</a:t>
            </a:r>
            <a:endParaRPr sz="1600">
              <a:solidFill>
                <a:srgbClr val="1A3561"/>
              </a:solidFill>
              <a:latin typeface="Arial"/>
              <a:ea typeface="Arial"/>
              <a:cs typeface="Arial"/>
              <a:sym typeface="Arial"/>
            </a:endParaRPr>
          </a:p>
          <a:p>
            <a:pPr indent="-330200" lvl="1" marL="914400" rtl="0" algn="l">
              <a:lnSpc>
                <a:spcPct val="125000"/>
              </a:lnSpc>
              <a:spcBef>
                <a:spcPts val="500"/>
              </a:spcBef>
              <a:spcAft>
                <a:spcPts val="0"/>
              </a:spcAft>
              <a:buClr>
                <a:srgbClr val="1A3561"/>
              </a:buClr>
              <a:buSzPts val="1600"/>
              <a:buFont typeface="Georgia"/>
              <a:buChar char="○"/>
            </a:pPr>
            <a:r>
              <a:rPr lang="en" sz="1600">
                <a:solidFill>
                  <a:srgbClr val="1A3561"/>
                </a:solidFill>
                <a:latin typeface="Arial"/>
                <a:ea typeface="Arial"/>
                <a:cs typeface="Arial"/>
                <a:sym typeface="Arial"/>
              </a:rPr>
              <a:t>When there a </a:t>
            </a:r>
            <a:r>
              <a:rPr b="1" lang="en" sz="1600">
                <a:solidFill>
                  <a:srgbClr val="1A3561"/>
                </a:solidFill>
                <a:latin typeface="Arial"/>
                <a:ea typeface="Arial"/>
                <a:cs typeface="Arial"/>
                <a:sym typeface="Arial"/>
              </a:rPr>
              <a:t>class imbalance</a:t>
            </a:r>
            <a:r>
              <a:rPr lang="en" sz="1600">
                <a:solidFill>
                  <a:srgbClr val="1A3561"/>
                </a:solidFill>
                <a:latin typeface="Arial"/>
                <a:ea typeface="Arial"/>
                <a:cs typeface="Arial"/>
                <a:sym typeface="Arial"/>
              </a:rPr>
              <a:t>, it is better to consider AUPRC.</a:t>
            </a:r>
            <a:endParaRPr sz="1600">
              <a:solidFill>
                <a:srgbClr val="1A3561"/>
              </a:solidFill>
              <a:latin typeface="Arial"/>
              <a:ea typeface="Arial"/>
              <a:cs typeface="Arial"/>
              <a:sym typeface="Arial"/>
            </a:endParaRPr>
          </a:p>
          <a:p>
            <a:pPr indent="-330200" lvl="1" marL="914400" rtl="0" algn="l">
              <a:lnSpc>
                <a:spcPct val="125000"/>
              </a:lnSpc>
              <a:spcBef>
                <a:spcPts val="500"/>
              </a:spcBef>
              <a:spcAft>
                <a:spcPts val="0"/>
              </a:spcAft>
              <a:buClr>
                <a:srgbClr val="1A3561"/>
              </a:buClr>
              <a:buSzPts val="1600"/>
              <a:buFont typeface="Georgia"/>
              <a:buChar char="○"/>
            </a:pPr>
            <a:r>
              <a:rPr b="1" lang="en" sz="1600">
                <a:solidFill>
                  <a:srgbClr val="1A3561"/>
                </a:solidFill>
                <a:latin typeface="Arial"/>
                <a:ea typeface="Arial"/>
                <a:cs typeface="Arial"/>
                <a:sym typeface="Arial"/>
              </a:rPr>
              <a:t>Precision</a:t>
            </a:r>
            <a:r>
              <a:rPr lang="en" sz="1600">
                <a:solidFill>
                  <a:srgbClr val="1A3561"/>
                </a:solidFill>
                <a:latin typeface="Arial"/>
                <a:ea typeface="Arial"/>
                <a:cs typeface="Arial"/>
                <a:sym typeface="Arial"/>
              </a:rPr>
              <a:t> and </a:t>
            </a:r>
            <a:r>
              <a:rPr b="1" lang="en" sz="1600">
                <a:solidFill>
                  <a:srgbClr val="1A3561"/>
                </a:solidFill>
                <a:latin typeface="Arial"/>
                <a:ea typeface="Arial"/>
                <a:cs typeface="Arial"/>
                <a:sym typeface="Arial"/>
              </a:rPr>
              <a:t>recall</a:t>
            </a:r>
            <a:r>
              <a:rPr lang="en" sz="1600">
                <a:solidFill>
                  <a:srgbClr val="1A3561"/>
                </a:solidFill>
                <a:latin typeface="Arial"/>
                <a:ea typeface="Arial"/>
                <a:cs typeface="Arial"/>
                <a:sym typeface="Arial"/>
              </a:rPr>
              <a:t> are crucial when the </a:t>
            </a:r>
            <a:r>
              <a:rPr b="1" lang="en" sz="1600">
                <a:solidFill>
                  <a:srgbClr val="1A3561"/>
                </a:solidFill>
                <a:latin typeface="Arial"/>
                <a:ea typeface="Arial"/>
                <a:cs typeface="Arial"/>
                <a:sym typeface="Arial"/>
              </a:rPr>
              <a:t>positive class</a:t>
            </a:r>
            <a:r>
              <a:rPr lang="en" sz="1600">
                <a:solidFill>
                  <a:srgbClr val="1A3561"/>
                </a:solidFill>
                <a:latin typeface="Arial"/>
                <a:ea typeface="Arial"/>
                <a:cs typeface="Arial"/>
                <a:sym typeface="Arial"/>
              </a:rPr>
              <a:t> matters more compared to negative.</a:t>
            </a:r>
            <a:endParaRPr sz="1600">
              <a:solidFill>
                <a:srgbClr val="1A3561"/>
              </a:solidFill>
              <a:latin typeface="Arial"/>
              <a:ea typeface="Arial"/>
              <a:cs typeface="Arial"/>
              <a:sym typeface="Arial"/>
            </a:endParaRPr>
          </a:p>
          <a:p>
            <a:pPr indent="-330200" lvl="1" marL="914400" rtl="0" algn="l">
              <a:lnSpc>
                <a:spcPct val="125000"/>
              </a:lnSpc>
              <a:spcBef>
                <a:spcPts val="500"/>
              </a:spcBef>
              <a:spcAft>
                <a:spcPts val="0"/>
              </a:spcAft>
              <a:buClr>
                <a:srgbClr val="1A3561"/>
              </a:buClr>
              <a:buSzPts val="1600"/>
              <a:buFont typeface="Arial"/>
              <a:buChar char="○"/>
            </a:pPr>
            <a:r>
              <a:rPr b="1" lang="en" sz="1600">
                <a:solidFill>
                  <a:srgbClr val="1A3561"/>
                </a:solidFill>
                <a:latin typeface="Arial"/>
                <a:ea typeface="Arial"/>
                <a:cs typeface="Arial"/>
                <a:sym typeface="Arial"/>
              </a:rPr>
              <a:t>Few</a:t>
            </a:r>
            <a:r>
              <a:rPr lang="en" sz="1600">
                <a:solidFill>
                  <a:srgbClr val="1A3561"/>
                </a:solidFill>
                <a:latin typeface="Arial"/>
                <a:ea typeface="Arial"/>
                <a:cs typeface="Arial"/>
                <a:sym typeface="Arial"/>
              </a:rPr>
              <a:t> false negatives </a:t>
            </a:r>
            <a:r>
              <a:rPr b="1" lang="en" sz="1600">
                <a:solidFill>
                  <a:srgbClr val="1A3561"/>
                </a:solidFill>
                <a:latin typeface="Arial"/>
                <a:ea typeface="Arial"/>
                <a:cs typeface="Arial"/>
                <a:sym typeface="Arial"/>
              </a:rPr>
              <a:t>increases</a:t>
            </a:r>
            <a:r>
              <a:rPr lang="en" sz="1600">
                <a:solidFill>
                  <a:srgbClr val="1A3561"/>
                </a:solidFill>
                <a:latin typeface="Arial"/>
                <a:ea typeface="Arial"/>
                <a:cs typeface="Arial"/>
                <a:sym typeface="Arial"/>
              </a:rPr>
              <a:t> sensitivity.</a:t>
            </a:r>
            <a:endParaRPr sz="1600">
              <a:solidFill>
                <a:srgbClr val="1A3561"/>
              </a:solidFill>
              <a:latin typeface="Arial"/>
              <a:ea typeface="Arial"/>
              <a:cs typeface="Arial"/>
              <a:sym typeface="Arial"/>
            </a:endParaRPr>
          </a:p>
          <a:p>
            <a:pPr indent="0" lvl="0" marL="0" rtl="0" algn="l">
              <a:spcBef>
                <a:spcPts val="500"/>
              </a:spcBef>
              <a:spcAft>
                <a:spcPts val="800"/>
              </a:spcAft>
              <a:buNone/>
            </a:pPr>
            <a:r>
              <a:t/>
            </a:r>
            <a:endParaRPr sz="1600">
              <a:solidFill>
                <a:srgbClr val="1A356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561"/>
        </a:solidFill>
      </p:bgPr>
    </p:bg>
    <p:spTree>
      <p:nvGrpSpPr>
        <p:cNvPr id="252" name="Shape 252"/>
        <p:cNvGrpSpPr/>
        <p:nvPr/>
      </p:nvGrpSpPr>
      <p:grpSpPr>
        <a:xfrm>
          <a:off x="0" y="0"/>
          <a:ext cx="0" cy="0"/>
          <a:chOff x="0" y="0"/>
          <a:chExt cx="0" cy="0"/>
        </a:xfrm>
      </p:grpSpPr>
      <p:sp>
        <p:nvSpPr>
          <p:cNvPr id="253" name="Google Shape;253;p33"/>
          <p:cNvSpPr txBox="1"/>
          <p:nvPr>
            <p:ph type="title"/>
          </p:nvPr>
        </p:nvSpPr>
        <p:spPr>
          <a:xfrm>
            <a:off x="457200" y="274320"/>
            <a:ext cx="5029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Model Evaluation</a:t>
            </a:r>
            <a:endParaRPr sz="2500">
              <a:solidFill>
                <a:srgbClr val="1A3561"/>
              </a:solidFill>
              <a:latin typeface="Open Sans ExtraBold"/>
              <a:ea typeface="Open Sans ExtraBold"/>
              <a:cs typeface="Open Sans ExtraBold"/>
              <a:sym typeface="Open Sans ExtraBold"/>
            </a:endParaRPr>
          </a:p>
        </p:txBody>
      </p:sp>
      <p:sp>
        <p:nvSpPr>
          <p:cNvPr id="254" name="Google Shape;254;p33"/>
          <p:cNvSpPr txBox="1"/>
          <p:nvPr>
            <p:ph idx="1" type="body"/>
          </p:nvPr>
        </p:nvSpPr>
        <p:spPr>
          <a:xfrm>
            <a:off x="457200" y="914400"/>
            <a:ext cx="6116400" cy="4229100"/>
          </a:xfrm>
          <a:prstGeom prst="rect">
            <a:avLst/>
          </a:prstGeom>
        </p:spPr>
        <p:txBody>
          <a:bodyPr anchorCtr="0" anchor="t" bIns="91425" lIns="91425" spcFirstLastPara="1" rIns="91425" wrap="square" tIns="91425">
            <a:normAutofit/>
          </a:bodyPr>
          <a:lstStyle/>
          <a:p>
            <a:pPr indent="-330200" lvl="0" marL="457200" rtl="0" algn="l">
              <a:lnSpc>
                <a:spcPct val="125000"/>
              </a:lnSpc>
              <a:spcBef>
                <a:spcPts val="0"/>
              </a:spcBef>
              <a:spcAft>
                <a:spcPts val="0"/>
              </a:spcAft>
              <a:buSzPts val="1600"/>
              <a:buChar char="●"/>
            </a:pPr>
            <a:r>
              <a:rPr lang="en" sz="1600"/>
              <a:t>Official evaluation </a:t>
            </a:r>
            <a:r>
              <a:rPr b="1" lang="en" sz="1600"/>
              <a:t>metric</a:t>
            </a:r>
            <a:r>
              <a:rPr lang="en" sz="1600"/>
              <a:t> is </a:t>
            </a:r>
            <a:r>
              <a:rPr b="1" lang="en" sz="1600"/>
              <a:t>balanced Log Loss</a:t>
            </a:r>
            <a:r>
              <a:rPr lang="en" sz="1600"/>
              <a:t>. </a:t>
            </a:r>
            <a:r>
              <a:rPr lang="en" sz="1600">
                <a:solidFill>
                  <a:srgbClr val="1A3561"/>
                </a:solidFill>
                <a:latin typeface="Arial"/>
                <a:ea typeface="Arial"/>
                <a:cs typeface="Arial"/>
                <a:sym typeface="Arial"/>
              </a:rPr>
              <a:t>The formula for balanced log loss provides a more </a:t>
            </a:r>
            <a:r>
              <a:rPr b="1" lang="en" sz="1600">
                <a:solidFill>
                  <a:srgbClr val="1A3561"/>
                </a:solidFill>
                <a:latin typeface="Arial"/>
                <a:ea typeface="Arial"/>
                <a:cs typeface="Arial"/>
                <a:sym typeface="Arial"/>
              </a:rPr>
              <a:t>comprehensive </a:t>
            </a:r>
            <a:r>
              <a:rPr lang="en" sz="1600">
                <a:solidFill>
                  <a:srgbClr val="1A3561"/>
                </a:solidFill>
                <a:latin typeface="Arial"/>
                <a:ea typeface="Arial"/>
                <a:cs typeface="Arial"/>
                <a:sym typeface="Arial"/>
              </a:rPr>
              <a:t>evaluation metric.</a:t>
            </a:r>
            <a:endParaRPr>
              <a:solidFill>
                <a:srgbClr val="1A3561"/>
              </a:solidFill>
              <a:latin typeface="Arial"/>
              <a:ea typeface="Arial"/>
              <a:cs typeface="Arial"/>
              <a:sym typeface="Arial"/>
            </a:endParaRPr>
          </a:p>
          <a:p>
            <a:pPr indent="0" lvl="0" marL="0" rtl="0" algn="l">
              <a:spcBef>
                <a:spcPts val="500"/>
              </a:spcBef>
              <a:spcAft>
                <a:spcPts val="0"/>
              </a:spcAft>
              <a:buNone/>
            </a:pPr>
            <a:r>
              <a:t/>
            </a:r>
            <a:endParaRPr sz="1600"/>
          </a:p>
          <a:p>
            <a:pPr indent="0" lvl="0" marL="0" rtl="0" algn="l">
              <a:spcBef>
                <a:spcPts val="800"/>
              </a:spcBef>
              <a:spcAft>
                <a:spcPts val="0"/>
              </a:spcAft>
              <a:buNone/>
            </a:pPr>
            <a:br>
              <a:rPr lang="en" sz="1600"/>
            </a:br>
            <a:endParaRPr sz="1600"/>
          </a:p>
          <a:p>
            <a:pPr indent="-323850" lvl="0" marL="457200" rtl="0" algn="l">
              <a:lnSpc>
                <a:spcPct val="150000"/>
              </a:lnSpc>
              <a:spcBef>
                <a:spcPts val="800"/>
              </a:spcBef>
              <a:spcAft>
                <a:spcPts val="0"/>
              </a:spcAft>
              <a:buClr>
                <a:srgbClr val="1A3561"/>
              </a:buClr>
              <a:buSzPts val="1500"/>
              <a:buChar char="●"/>
            </a:pPr>
            <a:r>
              <a:rPr lang="en" sz="1500">
                <a:solidFill>
                  <a:srgbClr val="1A3561"/>
                </a:solidFill>
                <a:highlight>
                  <a:srgbClr val="FFFFFF"/>
                </a:highlight>
                <a:latin typeface="Arial"/>
                <a:ea typeface="Arial"/>
                <a:cs typeface="Arial"/>
                <a:sym typeface="Arial"/>
              </a:rPr>
              <a:t>Each observation (i) is either of class </a:t>
            </a:r>
            <a:r>
              <a:rPr lang="en" sz="1500">
                <a:solidFill>
                  <a:srgbClr val="1A3561"/>
                </a:solidFill>
                <a:highlight>
                  <a:srgbClr val="F1F3F4"/>
                </a:highlight>
                <a:latin typeface="Roboto Mono"/>
                <a:ea typeface="Roboto Mono"/>
                <a:cs typeface="Roboto Mono"/>
                <a:sym typeface="Roboto Mono"/>
              </a:rPr>
              <a:t>0</a:t>
            </a:r>
            <a:r>
              <a:rPr lang="en" sz="1500">
                <a:solidFill>
                  <a:srgbClr val="1A3561"/>
                </a:solidFill>
                <a:highlight>
                  <a:srgbClr val="FFFFFF"/>
                </a:highlight>
                <a:latin typeface="Arial"/>
                <a:ea typeface="Arial"/>
                <a:cs typeface="Arial"/>
                <a:sym typeface="Arial"/>
              </a:rPr>
              <a:t> or of class </a:t>
            </a:r>
            <a:r>
              <a:rPr lang="en" sz="1500">
                <a:solidFill>
                  <a:srgbClr val="1A3561"/>
                </a:solidFill>
                <a:highlight>
                  <a:srgbClr val="F1F3F4"/>
                </a:highlight>
                <a:latin typeface="Roboto Mono"/>
                <a:ea typeface="Roboto Mono"/>
                <a:cs typeface="Roboto Mono"/>
                <a:sym typeface="Roboto Mono"/>
              </a:rPr>
              <a:t>1</a:t>
            </a:r>
            <a:r>
              <a:rPr lang="en" sz="1500">
                <a:solidFill>
                  <a:srgbClr val="1A3561"/>
                </a:solidFill>
                <a:highlight>
                  <a:srgbClr val="FFFFFF"/>
                </a:highlight>
                <a:latin typeface="Arial"/>
                <a:ea typeface="Arial"/>
                <a:cs typeface="Arial"/>
                <a:sym typeface="Arial"/>
              </a:rPr>
              <a:t>.  </a:t>
            </a:r>
            <a:br>
              <a:rPr lang="en" sz="1500">
                <a:solidFill>
                  <a:srgbClr val="1A3561"/>
                </a:solidFill>
                <a:highlight>
                  <a:srgbClr val="FFFFFF"/>
                </a:highlight>
                <a:latin typeface="Arial"/>
                <a:ea typeface="Arial"/>
                <a:cs typeface="Arial"/>
                <a:sym typeface="Arial"/>
              </a:rPr>
            </a:br>
            <a:r>
              <a:rPr lang="en" sz="1500">
                <a:solidFill>
                  <a:srgbClr val="1A3561"/>
                </a:solidFill>
                <a:highlight>
                  <a:srgbClr val="FFFFFF"/>
                </a:highlight>
                <a:latin typeface="Arial"/>
                <a:ea typeface="Arial"/>
                <a:cs typeface="Arial"/>
                <a:sym typeface="Arial"/>
              </a:rPr>
              <a:t>(N_{c}) is the number of observations of class (c), (y_{c i}) is 1 if observation (i) belongs to class (c) and 0 otherwise, (p_{c i}) is the predicted probability that observation (i) belongs to class (c).</a:t>
            </a:r>
            <a:endParaRPr sz="1500">
              <a:solidFill>
                <a:srgbClr val="1A3561"/>
              </a:solidFill>
            </a:endParaRPr>
          </a:p>
          <a:p>
            <a:pPr indent="0" lvl="0" marL="0" rtl="0" algn="l">
              <a:spcBef>
                <a:spcPts val="800"/>
              </a:spcBef>
              <a:spcAft>
                <a:spcPts val="800"/>
              </a:spcAft>
              <a:buNone/>
            </a:pPr>
            <a:r>
              <a:t/>
            </a:r>
            <a:endParaRPr sz="1600"/>
          </a:p>
        </p:txBody>
      </p:sp>
      <p:pic>
        <p:nvPicPr>
          <p:cNvPr id="255" name="Google Shape;255;p33"/>
          <p:cNvPicPr preferRelativeResize="0"/>
          <p:nvPr/>
        </p:nvPicPr>
        <p:blipFill>
          <a:blip r:embed="rId3">
            <a:alphaModFix/>
          </a:blip>
          <a:stretch>
            <a:fillRect/>
          </a:stretch>
        </p:blipFill>
        <p:spPr>
          <a:xfrm>
            <a:off x="991350" y="2055650"/>
            <a:ext cx="5582275" cy="752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idx="4294967295" type="title"/>
          </p:nvPr>
        </p:nvSpPr>
        <p:spPr>
          <a:xfrm>
            <a:off x="1147125" y="1249575"/>
            <a:ext cx="4735800" cy="29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chemeClr val="lt1"/>
                </a:solidFill>
                <a:latin typeface="Open Sans ExtraBold"/>
                <a:ea typeface="Open Sans ExtraBold"/>
                <a:cs typeface="Open Sans ExtraBold"/>
                <a:sym typeface="Open Sans ExtraBold"/>
              </a:rPr>
              <a:t>Thank you! </a:t>
            </a:r>
            <a:endParaRPr sz="3000">
              <a:solidFill>
                <a:schemeClr val="lt1"/>
              </a:solidFill>
              <a:latin typeface="Open Sans ExtraBold"/>
              <a:ea typeface="Open Sans ExtraBold"/>
              <a:cs typeface="Open Sans ExtraBold"/>
              <a:sym typeface="Open Sans ExtraBold"/>
            </a:endParaRPr>
          </a:p>
          <a:p>
            <a:pPr indent="0" lvl="0" marL="0" rtl="0" algn="l">
              <a:spcBef>
                <a:spcPts val="0"/>
              </a:spcBef>
              <a:spcAft>
                <a:spcPts val="0"/>
              </a:spcAft>
              <a:buNone/>
            </a:pPr>
            <a:r>
              <a:t/>
            </a:r>
            <a:endParaRPr sz="2400">
              <a:solidFill>
                <a:schemeClr val="lt1"/>
              </a:solidFill>
              <a:latin typeface="Open Sans ExtraBold"/>
              <a:ea typeface="Open Sans ExtraBold"/>
              <a:cs typeface="Open Sans ExtraBold"/>
              <a:sym typeface="Open Sans ExtraBold"/>
            </a:endParaRPr>
          </a:p>
          <a:p>
            <a:pPr indent="0" lvl="0" marL="0" rtl="0" algn="l">
              <a:spcBef>
                <a:spcPts val="0"/>
              </a:spcBef>
              <a:spcAft>
                <a:spcPts val="0"/>
              </a:spcAft>
              <a:buNone/>
            </a:pPr>
            <a:r>
              <a:t/>
            </a:r>
            <a:endParaRPr sz="2400">
              <a:solidFill>
                <a:schemeClr val="lt1"/>
              </a:solidFill>
              <a:latin typeface="Open Sans"/>
              <a:ea typeface="Open Sans"/>
              <a:cs typeface="Open Sans"/>
              <a:sym typeface="Open Sans"/>
            </a:endParaRPr>
          </a:p>
          <a:p>
            <a:pPr indent="0" lvl="0" marL="0" rtl="0" algn="l">
              <a:spcBef>
                <a:spcPts val="0"/>
              </a:spcBef>
              <a:spcAft>
                <a:spcPts val="0"/>
              </a:spcAft>
              <a:buNone/>
            </a:pPr>
            <a:r>
              <a:rPr lang="en" sz="2400">
                <a:solidFill>
                  <a:schemeClr val="lt1"/>
                </a:solidFill>
                <a:latin typeface="Open Sans"/>
                <a:ea typeface="Open Sans"/>
                <a:cs typeface="Open Sans"/>
                <a:sym typeface="Open Sans"/>
              </a:rPr>
              <a:t>Questions?</a:t>
            </a:r>
            <a:endParaRPr sz="2400">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561"/>
        </a:solidFill>
      </p:bgPr>
    </p:bg>
    <p:spTree>
      <p:nvGrpSpPr>
        <p:cNvPr id="113" name="Shape 113"/>
        <p:cNvGrpSpPr/>
        <p:nvPr/>
      </p:nvGrpSpPr>
      <p:grpSpPr>
        <a:xfrm>
          <a:off x="0" y="0"/>
          <a:ext cx="0" cy="0"/>
          <a:chOff x="0" y="0"/>
          <a:chExt cx="0" cy="0"/>
        </a:xfrm>
      </p:grpSpPr>
      <p:sp>
        <p:nvSpPr>
          <p:cNvPr id="114" name="Google Shape;114;p20"/>
          <p:cNvSpPr txBox="1"/>
          <p:nvPr>
            <p:ph type="title"/>
          </p:nvPr>
        </p:nvSpPr>
        <p:spPr>
          <a:xfrm>
            <a:off x="457200" y="274320"/>
            <a:ext cx="5029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500">
                <a:latin typeface="Open Sans"/>
                <a:ea typeface="Open Sans"/>
                <a:cs typeface="Open Sans"/>
                <a:sym typeface="Open Sans"/>
              </a:rPr>
              <a:t>DataSci 207</a:t>
            </a:r>
            <a:r>
              <a:rPr b="1" lang="en" sz="2500">
                <a:latin typeface="Open Sans"/>
                <a:ea typeface="Open Sans"/>
                <a:cs typeface="Open Sans"/>
                <a:sym typeface="Open Sans"/>
              </a:rPr>
              <a:t> Team</a:t>
            </a:r>
            <a:endParaRPr b="1" sz="2500">
              <a:latin typeface="Open Sans"/>
              <a:ea typeface="Open Sans"/>
              <a:cs typeface="Open Sans"/>
              <a:sym typeface="Open Sans"/>
            </a:endParaRPr>
          </a:p>
          <a:p>
            <a:pPr indent="0" lvl="0" marL="0" rtl="0" algn="l">
              <a:spcBef>
                <a:spcPts val="0"/>
              </a:spcBef>
              <a:spcAft>
                <a:spcPts val="0"/>
              </a:spcAft>
              <a:buNone/>
            </a:pPr>
            <a:r>
              <a:t/>
            </a:r>
            <a:endParaRPr sz="2500"/>
          </a:p>
        </p:txBody>
      </p:sp>
      <p:sp>
        <p:nvSpPr>
          <p:cNvPr id="115" name="Google Shape;115;p20"/>
          <p:cNvSpPr txBox="1"/>
          <p:nvPr>
            <p:ph type="title"/>
          </p:nvPr>
        </p:nvSpPr>
        <p:spPr>
          <a:xfrm>
            <a:off x="889575" y="2458813"/>
            <a:ext cx="1827600" cy="369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400"/>
              <a:t>Darby Brown</a:t>
            </a:r>
            <a:endParaRPr sz="1400"/>
          </a:p>
        </p:txBody>
      </p:sp>
      <p:sp>
        <p:nvSpPr>
          <p:cNvPr id="116" name="Google Shape;116;p20"/>
          <p:cNvSpPr txBox="1"/>
          <p:nvPr>
            <p:ph type="title"/>
          </p:nvPr>
        </p:nvSpPr>
        <p:spPr>
          <a:xfrm>
            <a:off x="889575" y="4351575"/>
            <a:ext cx="1827600" cy="369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400"/>
              <a:t>Henry Caldera</a:t>
            </a:r>
            <a:endParaRPr sz="1400"/>
          </a:p>
        </p:txBody>
      </p:sp>
      <p:sp>
        <p:nvSpPr>
          <p:cNvPr id="117" name="Google Shape;117;p20"/>
          <p:cNvSpPr txBox="1"/>
          <p:nvPr>
            <p:ph type="title"/>
          </p:nvPr>
        </p:nvSpPr>
        <p:spPr>
          <a:xfrm>
            <a:off x="2849225" y="2458813"/>
            <a:ext cx="1827600" cy="369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400"/>
              <a:t>Bryan Burzon</a:t>
            </a:r>
            <a:endParaRPr sz="1400"/>
          </a:p>
        </p:txBody>
      </p:sp>
      <p:sp>
        <p:nvSpPr>
          <p:cNvPr id="118" name="Google Shape;118;p20"/>
          <p:cNvSpPr txBox="1"/>
          <p:nvPr>
            <p:ph type="title"/>
          </p:nvPr>
        </p:nvSpPr>
        <p:spPr>
          <a:xfrm>
            <a:off x="2849213" y="4351575"/>
            <a:ext cx="1827600" cy="369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400"/>
              <a:t>Juliana Gómez Consuegra</a:t>
            </a:r>
            <a:endParaRPr sz="1400"/>
          </a:p>
        </p:txBody>
      </p:sp>
      <p:pic>
        <p:nvPicPr>
          <p:cNvPr id="119" name="Google Shape;119;p20"/>
          <p:cNvPicPr preferRelativeResize="0"/>
          <p:nvPr/>
        </p:nvPicPr>
        <p:blipFill>
          <a:blip r:embed="rId3">
            <a:alphaModFix/>
          </a:blip>
          <a:stretch>
            <a:fillRect/>
          </a:stretch>
        </p:blipFill>
        <p:spPr>
          <a:xfrm>
            <a:off x="1088662" y="1051149"/>
            <a:ext cx="1429422" cy="1407675"/>
          </a:xfrm>
          <a:prstGeom prst="rect">
            <a:avLst/>
          </a:prstGeom>
          <a:noFill/>
          <a:ln>
            <a:noFill/>
          </a:ln>
        </p:spPr>
      </p:pic>
      <p:pic>
        <p:nvPicPr>
          <p:cNvPr id="120" name="Google Shape;120;p20"/>
          <p:cNvPicPr preferRelativeResize="0"/>
          <p:nvPr/>
        </p:nvPicPr>
        <p:blipFill>
          <a:blip r:embed="rId4">
            <a:alphaModFix/>
          </a:blip>
          <a:stretch>
            <a:fillRect/>
          </a:stretch>
        </p:blipFill>
        <p:spPr>
          <a:xfrm>
            <a:off x="3081338" y="1045688"/>
            <a:ext cx="1429425" cy="1418599"/>
          </a:xfrm>
          <a:prstGeom prst="rect">
            <a:avLst/>
          </a:prstGeom>
          <a:noFill/>
          <a:ln>
            <a:noFill/>
          </a:ln>
        </p:spPr>
      </p:pic>
      <p:pic>
        <p:nvPicPr>
          <p:cNvPr id="121" name="Google Shape;121;p20"/>
          <p:cNvPicPr preferRelativeResize="0"/>
          <p:nvPr/>
        </p:nvPicPr>
        <p:blipFill>
          <a:blip r:embed="rId5">
            <a:alphaModFix/>
          </a:blip>
          <a:stretch>
            <a:fillRect/>
          </a:stretch>
        </p:blipFill>
        <p:spPr>
          <a:xfrm>
            <a:off x="1088663" y="2938325"/>
            <a:ext cx="1429425" cy="1413244"/>
          </a:xfrm>
          <a:prstGeom prst="rect">
            <a:avLst/>
          </a:prstGeom>
          <a:noFill/>
          <a:ln>
            <a:noFill/>
          </a:ln>
        </p:spPr>
      </p:pic>
      <p:pic>
        <p:nvPicPr>
          <p:cNvPr id="122" name="Google Shape;122;p20"/>
          <p:cNvPicPr preferRelativeResize="0"/>
          <p:nvPr/>
        </p:nvPicPr>
        <p:blipFill>
          <a:blip r:embed="rId6">
            <a:alphaModFix/>
          </a:blip>
          <a:stretch>
            <a:fillRect/>
          </a:stretch>
        </p:blipFill>
        <p:spPr>
          <a:xfrm>
            <a:off x="3081350" y="2938325"/>
            <a:ext cx="1429425" cy="14349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561"/>
        </a:solidFill>
      </p:bgPr>
    </p:bg>
    <p:spTree>
      <p:nvGrpSpPr>
        <p:cNvPr id="126" name="Shape 126"/>
        <p:cNvGrpSpPr/>
        <p:nvPr/>
      </p:nvGrpSpPr>
      <p:grpSpPr>
        <a:xfrm>
          <a:off x="0" y="0"/>
          <a:ext cx="0" cy="0"/>
          <a:chOff x="0" y="0"/>
          <a:chExt cx="0" cy="0"/>
        </a:xfrm>
      </p:grpSpPr>
      <p:sp>
        <p:nvSpPr>
          <p:cNvPr id="127" name="Google Shape;127;p21"/>
          <p:cNvSpPr txBox="1"/>
          <p:nvPr>
            <p:ph idx="1" type="body"/>
          </p:nvPr>
        </p:nvSpPr>
        <p:spPr>
          <a:xfrm>
            <a:off x="703950" y="2280125"/>
            <a:ext cx="5997600" cy="247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A3561"/>
              </a:buClr>
              <a:buSzPts val="1400"/>
              <a:buChar char="●"/>
            </a:pPr>
            <a:r>
              <a:rPr lang="en" sz="1400">
                <a:highlight>
                  <a:srgbClr val="FFFFFF"/>
                </a:highlight>
              </a:rPr>
              <a:t>Our team is entering a Kaggle competition </a:t>
            </a:r>
            <a:endParaRPr sz="1400">
              <a:highlight>
                <a:srgbClr val="FFFFFF"/>
              </a:highlight>
            </a:endParaRPr>
          </a:p>
          <a:p>
            <a:pPr indent="-317500" lvl="0" marL="457200" rtl="0" algn="l">
              <a:spcBef>
                <a:spcPts val="0"/>
              </a:spcBef>
              <a:spcAft>
                <a:spcPts val="0"/>
              </a:spcAft>
              <a:buSzPts val="1400"/>
              <a:buChar char="●"/>
            </a:pPr>
            <a:r>
              <a:rPr lang="en" sz="1400">
                <a:highlight>
                  <a:srgbClr val="FFFFFF"/>
                </a:highlight>
              </a:rPr>
              <a:t>Competition goals:</a:t>
            </a:r>
            <a:endParaRPr sz="1400">
              <a:highlight>
                <a:srgbClr val="FFFFFF"/>
              </a:highlight>
            </a:endParaRPr>
          </a:p>
          <a:p>
            <a:pPr indent="-317500" lvl="1" marL="914400" rtl="0" algn="l">
              <a:spcBef>
                <a:spcPts val="0"/>
              </a:spcBef>
              <a:spcAft>
                <a:spcPts val="0"/>
              </a:spcAft>
              <a:buSzPts val="1400"/>
              <a:buAutoNum type="alphaLcPeriod"/>
            </a:pPr>
            <a:r>
              <a:rPr lang="en" sz="1400">
                <a:highlight>
                  <a:srgbClr val="FFFFFF"/>
                </a:highlight>
              </a:rPr>
              <a:t>Predict the presence of any of three </a:t>
            </a:r>
            <a:r>
              <a:rPr b="1" lang="en" sz="1400">
                <a:highlight>
                  <a:srgbClr val="FFFFFF"/>
                </a:highlight>
              </a:rPr>
              <a:t>medical conditions </a:t>
            </a:r>
            <a:r>
              <a:rPr lang="en" sz="1400">
                <a:highlight>
                  <a:srgbClr val="FFFFFF"/>
                </a:highlight>
              </a:rPr>
              <a:t>using </a:t>
            </a:r>
            <a:r>
              <a:rPr b="1" lang="en" sz="1400">
                <a:highlight>
                  <a:srgbClr val="FFFFFF"/>
                </a:highlight>
              </a:rPr>
              <a:t>anonymized health data</a:t>
            </a:r>
            <a:endParaRPr b="1" sz="1400">
              <a:highlight>
                <a:srgbClr val="FFFFFF"/>
              </a:highlight>
            </a:endParaRPr>
          </a:p>
          <a:p>
            <a:pPr indent="-317500" lvl="1" marL="914400" rtl="0" algn="l">
              <a:spcBef>
                <a:spcPts val="0"/>
              </a:spcBef>
              <a:spcAft>
                <a:spcPts val="0"/>
              </a:spcAft>
              <a:buSzPts val="1400"/>
              <a:buAutoNum type="alphaLcPeriod"/>
            </a:pPr>
            <a:r>
              <a:rPr lang="en" sz="1400">
                <a:highlight>
                  <a:srgbClr val="FFFFFF"/>
                </a:highlight>
              </a:rPr>
              <a:t>Help researchers discover the relationship between the anonymized features and the medical conditions</a:t>
            </a:r>
            <a:endParaRPr sz="1400">
              <a:highlight>
                <a:srgbClr val="FFFFFF"/>
              </a:highlight>
            </a:endParaRPr>
          </a:p>
          <a:p>
            <a:pPr indent="-304800" lvl="1" marL="914400" rtl="0" algn="l">
              <a:spcBef>
                <a:spcPts val="0"/>
              </a:spcBef>
              <a:spcAft>
                <a:spcPts val="0"/>
              </a:spcAft>
              <a:buClr>
                <a:srgbClr val="F1F3F4"/>
              </a:buClr>
              <a:buSzPts val="1200"/>
              <a:buAutoNum type="alphaLcPeriod"/>
            </a:pPr>
            <a:r>
              <a:rPr lang="en" sz="1200">
                <a:solidFill>
                  <a:srgbClr val="F1F3F4"/>
                </a:solidFill>
                <a:highlight>
                  <a:srgbClr val="FFFFFF"/>
                </a:highlight>
              </a:rPr>
              <a:t>Beat the other 207 team working on this competition. =P</a:t>
            </a:r>
            <a:endParaRPr sz="1200">
              <a:solidFill>
                <a:srgbClr val="F1F3F4"/>
              </a:solidFill>
              <a:highlight>
                <a:srgbClr val="FFFFFF"/>
              </a:highlight>
            </a:endParaRPr>
          </a:p>
          <a:p>
            <a:pPr indent="-317500" lvl="0" marL="457200" rtl="0" algn="l">
              <a:spcBef>
                <a:spcPts val="0"/>
              </a:spcBef>
              <a:spcAft>
                <a:spcPts val="0"/>
              </a:spcAft>
              <a:buSzPts val="1400"/>
              <a:buChar char="●"/>
            </a:pPr>
            <a:r>
              <a:rPr lang="en" sz="1400">
                <a:highlight>
                  <a:srgbClr val="FFFFFF"/>
                </a:highlight>
              </a:rPr>
              <a:t>Full details </a:t>
            </a:r>
            <a:r>
              <a:rPr lang="en" sz="1400" u="sng">
                <a:solidFill>
                  <a:schemeClr val="hlink"/>
                </a:solidFill>
                <a:highlight>
                  <a:srgbClr val="FFFFFF"/>
                </a:highlight>
                <a:hlinkClick r:id="rId3"/>
              </a:rPr>
              <a:t>here</a:t>
            </a:r>
            <a:endParaRPr sz="1400">
              <a:highlight>
                <a:srgbClr val="FFFFFF"/>
              </a:highlight>
            </a:endParaRPr>
          </a:p>
          <a:p>
            <a:pPr indent="0" lvl="0" marL="0" rtl="0" algn="l">
              <a:spcBef>
                <a:spcPts val="1200"/>
              </a:spcBef>
              <a:spcAft>
                <a:spcPts val="1200"/>
              </a:spcAft>
              <a:buNone/>
            </a:pPr>
            <a:r>
              <a:t/>
            </a:r>
            <a:endParaRPr sz="1400">
              <a:solidFill>
                <a:srgbClr val="1A3561"/>
              </a:solidFill>
            </a:endParaRPr>
          </a:p>
        </p:txBody>
      </p:sp>
      <p:sp>
        <p:nvSpPr>
          <p:cNvPr id="128" name="Google Shape;128;p21"/>
          <p:cNvSpPr txBox="1"/>
          <p:nvPr>
            <p:ph type="title"/>
          </p:nvPr>
        </p:nvSpPr>
        <p:spPr>
          <a:xfrm>
            <a:off x="457200" y="274320"/>
            <a:ext cx="5029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Goal of the Competition</a:t>
            </a:r>
            <a:endParaRPr sz="2500">
              <a:solidFill>
                <a:srgbClr val="1A3561"/>
              </a:solidFill>
              <a:latin typeface="Open Sans ExtraBold"/>
              <a:ea typeface="Open Sans ExtraBold"/>
              <a:cs typeface="Open Sans ExtraBold"/>
              <a:sym typeface="Open Sans ExtraBold"/>
            </a:endParaRPr>
          </a:p>
        </p:txBody>
      </p:sp>
      <p:pic>
        <p:nvPicPr>
          <p:cNvPr id="129" name="Google Shape;129;p21"/>
          <p:cNvPicPr preferRelativeResize="0"/>
          <p:nvPr/>
        </p:nvPicPr>
        <p:blipFill>
          <a:blip r:embed="rId4">
            <a:alphaModFix/>
          </a:blip>
          <a:stretch>
            <a:fillRect/>
          </a:stretch>
        </p:blipFill>
        <p:spPr>
          <a:xfrm>
            <a:off x="653525" y="1123100"/>
            <a:ext cx="2378293" cy="11570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561"/>
        </a:solidFill>
      </p:bgPr>
    </p:bg>
    <p:spTree>
      <p:nvGrpSpPr>
        <p:cNvPr id="133" name="Shape 133"/>
        <p:cNvGrpSpPr/>
        <p:nvPr/>
      </p:nvGrpSpPr>
      <p:grpSpPr>
        <a:xfrm>
          <a:off x="0" y="0"/>
          <a:ext cx="0" cy="0"/>
          <a:chOff x="0" y="0"/>
          <a:chExt cx="0" cy="0"/>
        </a:xfrm>
      </p:grpSpPr>
      <p:sp>
        <p:nvSpPr>
          <p:cNvPr id="134" name="Google Shape;134;p22"/>
          <p:cNvSpPr txBox="1"/>
          <p:nvPr>
            <p:ph idx="1" type="body"/>
          </p:nvPr>
        </p:nvSpPr>
        <p:spPr>
          <a:xfrm>
            <a:off x="457200" y="1274700"/>
            <a:ext cx="6252600" cy="365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A3561"/>
              </a:buClr>
              <a:buSzPts val="1400"/>
              <a:buChar char="●"/>
            </a:pPr>
            <a:r>
              <a:rPr b="1" i="1" lang="en" sz="1400">
                <a:highlight>
                  <a:srgbClr val="FFFFFF"/>
                </a:highlight>
              </a:rPr>
              <a:t>Is age just a number?</a:t>
            </a:r>
            <a:r>
              <a:rPr i="1" lang="en" sz="1400">
                <a:highlight>
                  <a:srgbClr val="FFFFFF"/>
                </a:highlight>
              </a:rPr>
              <a:t> A</a:t>
            </a:r>
            <a:r>
              <a:rPr lang="en" sz="1400">
                <a:highlight>
                  <a:srgbClr val="FFFFFF"/>
                </a:highlight>
              </a:rPr>
              <a:t>ging is a risk factor for multiple ailments.</a:t>
            </a:r>
            <a:endParaRPr sz="1400">
              <a:highlight>
                <a:srgbClr val="FFFFFF"/>
              </a:highlight>
            </a:endParaRPr>
          </a:p>
          <a:p>
            <a:pPr indent="-317500" lvl="0" marL="457200" rtl="0" algn="l">
              <a:spcBef>
                <a:spcPts val="0"/>
              </a:spcBef>
              <a:spcAft>
                <a:spcPts val="0"/>
              </a:spcAft>
              <a:buClr>
                <a:srgbClr val="1A3561"/>
              </a:buClr>
              <a:buSzPts val="1400"/>
              <a:buChar char="●"/>
            </a:pPr>
            <a:r>
              <a:rPr lang="en" sz="1400">
                <a:highlight>
                  <a:srgbClr val="FFFFFF"/>
                </a:highlight>
              </a:rPr>
              <a:t>B</a:t>
            </a:r>
            <a:r>
              <a:rPr lang="en" sz="1400">
                <a:solidFill>
                  <a:srgbClr val="1A3561"/>
                </a:solidFill>
                <a:highlight>
                  <a:srgbClr val="FFFFFF"/>
                </a:highlight>
              </a:rPr>
              <a:t>ioinformatics </a:t>
            </a:r>
            <a:r>
              <a:rPr lang="en" sz="1400">
                <a:highlight>
                  <a:srgbClr val="FFFFFF"/>
                </a:highlight>
              </a:rPr>
              <a:t>field is exploring</a:t>
            </a:r>
            <a:r>
              <a:rPr lang="en" sz="1400">
                <a:solidFill>
                  <a:srgbClr val="1A3561"/>
                </a:solidFill>
                <a:highlight>
                  <a:srgbClr val="FFFFFF"/>
                </a:highlight>
              </a:rPr>
              <a:t> interventions that can help slow and reverse biological aging and prevent major age-related </a:t>
            </a:r>
            <a:r>
              <a:rPr lang="en" sz="1400">
                <a:highlight>
                  <a:srgbClr val="FFFFFF"/>
                </a:highlight>
              </a:rPr>
              <a:t>diseases</a:t>
            </a:r>
            <a:r>
              <a:rPr lang="en" sz="1400">
                <a:solidFill>
                  <a:srgbClr val="1A3561"/>
                </a:solidFill>
                <a:highlight>
                  <a:srgbClr val="FFFFFF"/>
                </a:highlight>
              </a:rPr>
              <a:t>. </a:t>
            </a:r>
            <a:endParaRPr sz="1400">
              <a:solidFill>
                <a:srgbClr val="1A3561"/>
              </a:solidFill>
              <a:highlight>
                <a:srgbClr val="FFFFFF"/>
              </a:highlight>
            </a:endParaRPr>
          </a:p>
          <a:p>
            <a:pPr indent="-317500" lvl="0" marL="457200" rtl="0" algn="l">
              <a:spcBef>
                <a:spcPts val="0"/>
              </a:spcBef>
              <a:spcAft>
                <a:spcPts val="0"/>
              </a:spcAft>
              <a:buClr>
                <a:srgbClr val="1A3561"/>
              </a:buClr>
              <a:buSzPts val="1400"/>
              <a:buChar char="●"/>
            </a:pPr>
            <a:r>
              <a:rPr b="1" lang="en" sz="1400">
                <a:solidFill>
                  <a:srgbClr val="1A3561"/>
                </a:solidFill>
                <a:highlight>
                  <a:srgbClr val="FFFFFF"/>
                </a:highlight>
              </a:rPr>
              <a:t>Data science</a:t>
            </a:r>
            <a:r>
              <a:rPr lang="en" sz="1400">
                <a:highlight>
                  <a:srgbClr val="FFFFFF"/>
                </a:highlight>
              </a:rPr>
              <a:t> </a:t>
            </a:r>
            <a:r>
              <a:rPr lang="en" sz="1400">
                <a:solidFill>
                  <a:srgbClr val="1A3561"/>
                </a:solidFill>
                <a:highlight>
                  <a:srgbClr val="FFFFFF"/>
                </a:highlight>
              </a:rPr>
              <a:t>plays a role in developing new methods to solve problems with diverse data</a:t>
            </a:r>
            <a:r>
              <a:rPr lang="en" sz="1400">
                <a:highlight>
                  <a:srgbClr val="FFFFFF"/>
                </a:highlight>
              </a:rPr>
              <a:t>, even with limited observations</a:t>
            </a:r>
            <a:r>
              <a:rPr lang="en" sz="1400">
                <a:solidFill>
                  <a:srgbClr val="1A3561"/>
                </a:solidFill>
                <a:highlight>
                  <a:srgbClr val="FFFFFF"/>
                </a:highlight>
              </a:rPr>
              <a:t>.</a:t>
            </a:r>
            <a:endParaRPr sz="1400">
              <a:solidFill>
                <a:srgbClr val="1A3561"/>
              </a:solidFill>
              <a:highlight>
                <a:srgbClr val="FFFFFF"/>
              </a:highlight>
            </a:endParaRPr>
          </a:p>
          <a:p>
            <a:pPr indent="-317500" lvl="0" marL="457200" rtl="0" algn="l">
              <a:spcBef>
                <a:spcPts val="0"/>
              </a:spcBef>
              <a:spcAft>
                <a:spcPts val="0"/>
              </a:spcAft>
              <a:buClr>
                <a:srgbClr val="1A3561"/>
              </a:buClr>
              <a:buSzPts val="1400"/>
              <a:buChar char="●"/>
            </a:pPr>
            <a:r>
              <a:rPr lang="en" sz="1400">
                <a:solidFill>
                  <a:srgbClr val="1A3561"/>
                </a:solidFill>
                <a:highlight>
                  <a:srgbClr val="FFFFFF"/>
                </a:highlight>
              </a:rPr>
              <a:t>Currently, models like </a:t>
            </a:r>
            <a:r>
              <a:rPr b="1" lang="en" sz="1400">
                <a:solidFill>
                  <a:srgbClr val="1A3561"/>
                </a:solidFill>
                <a:highlight>
                  <a:srgbClr val="FFFFFF"/>
                </a:highlight>
              </a:rPr>
              <a:t>XGBoost and random forest are used to predict the presence of medical conditions</a:t>
            </a:r>
            <a:r>
              <a:rPr lang="en" sz="1400">
                <a:highlight>
                  <a:srgbClr val="FFFFFF"/>
                </a:highlight>
              </a:rPr>
              <a:t>, but </a:t>
            </a:r>
            <a:r>
              <a:rPr lang="en" sz="1400">
                <a:solidFill>
                  <a:srgbClr val="1A3561"/>
                </a:solidFill>
                <a:highlight>
                  <a:srgbClr val="FFFFFF"/>
                </a:highlight>
              </a:rPr>
              <a:t>the model</a:t>
            </a:r>
            <a:r>
              <a:rPr lang="en" sz="1400">
                <a:highlight>
                  <a:srgbClr val="FFFFFF"/>
                </a:highlight>
              </a:rPr>
              <a:t>s don’t consistently meet performance requirements</a:t>
            </a:r>
            <a:r>
              <a:rPr lang="en" sz="1400">
                <a:solidFill>
                  <a:srgbClr val="1A3561"/>
                </a:solidFill>
                <a:highlight>
                  <a:srgbClr val="FFFFFF"/>
                </a:highlight>
              </a:rPr>
              <a:t>. </a:t>
            </a:r>
            <a:endParaRPr sz="1400">
              <a:solidFill>
                <a:srgbClr val="1A3561"/>
              </a:solidFill>
              <a:highlight>
                <a:srgbClr val="FFFFFF"/>
              </a:highlight>
            </a:endParaRPr>
          </a:p>
          <a:p>
            <a:pPr indent="-317500" lvl="0" marL="457200" rtl="0" algn="l">
              <a:spcBef>
                <a:spcPts val="0"/>
              </a:spcBef>
              <a:spcAft>
                <a:spcPts val="0"/>
              </a:spcAft>
              <a:buClr>
                <a:srgbClr val="1A3561"/>
              </a:buClr>
              <a:buSzPts val="1400"/>
              <a:buChar char="●"/>
            </a:pPr>
            <a:r>
              <a:rPr lang="en" sz="1400">
                <a:highlight>
                  <a:srgbClr val="FFFFFF"/>
                </a:highlight>
              </a:rPr>
              <a:t>In a medical context where l</a:t>
            </a:r>
            <a:r>
              <a:rPr lang="en" sz="1400">
                <a:solidFill>
                  <a:srgbClr val="1A3561"/>
                </a:solidFill>
                <a:highlight>
                  <a:srgbClr val="FFFFFF"/>
                </a:highlight>
              </a:rPr>
              <a:t>ives are on the line, models </a:t>
            </a:r>
            <a:r>
              <a:rPr lang="en" sz="1400">
                <a:highlight>
                  <a:srgbClr val="FFFFFF"/>
                </a:highlight>
              </a:rPr>
              <a:t>must</a:t>
            </a:r>
            <a:r>
              <a:rPr lang="en" sz="1400">
                <a:solidFill>
                  <a:srgbClr val="1A3561"/>
                </a:solidFill>
                <a:highlight>
                  <a:srgbClr val="FFFFFF"/>
                </a:highlight>
              </a:rPr>
              <a:t> make correct </a:t>
            </a:r>
            <a:r>
              <a:rPr b="1" lang="en" sz="1400">
                <a:solidFill>
                  <a:srgbClr val="1A3561"/>
                </a:solidFill>
                <a:highlight>
                  <a:srgbClr val="FFFFFF"/>
                </a:highlight>
              </a:rPr>
              <a:t>predictions reliably and consistently</a:t>
            </a:r>
            <a:r>
              <a:rPr b="1" lang="en" sz="1400">
                <a:highlight>
                  <a:srgbClr val="FFFFFF"/>
                </a:highlight>
              </a:rPr>
              <a:t>.</a:t>
            </a:r>
            <a:endParaRPr b="1" sz="1400">
              <a:solidFill>
                <a:srgbClr val="1A3561"/>
              </a:solidFill>
              <a:highlight>
                <a:srgbClr val="FFFFFF"/>
              </a:highlight>
            </a:endParaRPr>
          </a:p>
        </p:txBody>
      </p:sp>
      <p:sp>
        <p:nvSpPr>
          <p:cNvPr id="135" name="Google Shape;135;p22"/>
          <p:cNvSpPr txBox="1"/>
          <p:nvPr>
            <p:ph type="title"/>
          </p:nvPr>
        </p:nvSpPr>
        <p:spPr>
          <a:xfrm>
            <a:off x="457200" y="274320"/>
            <a:ext cx="5029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Context</a:t>
            </a:r>
            <a:endParaRPr sz="2500">
              <a:solidFill>
                <a:srgbClr val="1A3561"/>
              </a:solidFill>
              <a:latin typeface="Open Sans ExtraBold"/>
              <a:ea typeface="Open Sans ExtraBold"/>
              <a:cs typeface="Open Sans ExtraBold"/>
              <a:sym typeface="Open Sans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561"/>
        </a:solidFill>
      </p:bgPr>
    </p:bg>
    <p:spTree>
      <p:nvGrpSpPr>
        <p:cNvPr id="139" name="Shape 139"/>
        <p:cNvGrpSpPr/>
        <p:nvPr/>
      </p:nvGrpSpPr>
      <p:grpSpPr>
        <a:xfrm>
          <a:off x="0" y="0"/>
          <a:ext cx="0" cy="0"/>
          <a:chOff x="0" y="0"/>
          <a:chExt cx="0" cy="0"/>
        </a:xfrm>
      </p:grpSpPr>
      <p:sp>
        <p:nvSpPr>
          <p:cNvPr id="140" name="Google Shape;140;p23"/>
          <p:cNvSpPr txBox="1"/>
          <p:nvPr>
            <p:ph type="title"/>
          </p:nvPr>
        </p:nvSpPr>
        <p:spPr>
          <a:xfrm>
            <a:off x="457200" y="274320"/>
            <a:ext cx="5029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Driving Motivation</a:t>
            </a:r>
            <a:endParaRPr sz="2500">
              <a:solidFill>
                <a:srgbClr val="1A3561"/>
              </a:solidFill>
              <a:latin typeface="Open Sans ExtraBold"/>
              <a:ea typeface="Open Sans ExtraBold"/>
              <a:cs typeface="Open Sans ExtraBold"/>
              <a:sym typeface="Open Sans ExtraBold"/>
            </a:endParaRPr>
          </a:p>
        </p:txBody>
      </p:sp>
      <p:sp>
        <p:nvSpPr>
          <p:cNvPr id="141" name="Google Shape;141;p23"/>
          <p:cNvSpPr txBox="1"/>
          <p:nvPr>
            <p:ph idx="1" type="body"/>
          </p:nvPr>
        </p:nvSpPr>
        <p:spPr>
          <a:xfrm>
            <a:off x="457200" y="1225475"/>
            <a:ext cx="5029200" cy="33465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rgbClr val="1A3561"/>
              </a:buClr>
              <a:buSzPts val="1600"/>
              <a:buChar char="●"/>
            </a:pPr>
            <a:r>
              <a:rPr lang="en" sz="1800"/>
              <a:t>Can we predict the presence of any of three age related conditions?</a:t>
            </a:r>
            <a:br>
              <a:rPr lang="en" sz="1600"/>
            </a:br>
            <a:endParaRPr sz="1600"/>
          </a:p>
          <a:p>
            <a:pPr indent="-330200" lvl="1" marL="914400" rtl="0" algn="l">
              <a:lnSpc>
                <a:spcPct val="125000"/>
              </a:lnSpc>
              <a:spcBef>
                <a:spcPts val="0"/>
              </a:spcBef>
              <a:spcAft>
                <a:spcPts val="0"/>
              </a:spcAft>
              <a:buSzPts val="1600"/>
              <a:buChar char="○"/>
            </a:pPr>
            <a:r>
              <a:rPr lang="en" sz="1600">
                <a:highlight>
                  <a:schemeClr val="lt1"/>
                </a:highlight>
              </a:rPr>
              <a:t>Current diagnosis approach is a l</a:t>
            </a:r>
            <a:r>
              <a:rPr lang="en" sz="1600">
                <a:highlight>
                  <a:schemeClr val="lt1"/>
                </a:highlight>
              </a:rPr>
              <a:t>ong and intrusive process. </a:t>
            </a:r>
            <a:endParaRPr sz="1600">
              <a:highlight>
                <a:schemeClr val="lt1"/>
              </a:highlight>
            </a:endParaRPr>
          </a:p>
          <a:p>
            <a:pPr indent="-330200" lvl="1" marL="914400" rtl="0" algn="l">
              <a:lnSpc>
                <a:spcPct val="125000"/>
              </a:lnSpc>
              <a:spcBef>
                <a:spcPts val="500"/>
              </a:spcBef>
              <a:spcAft>
                <a:spcPts val="0"/>
              </a:spcAft>
              <a:buSzPts val="1600"/>
              <a:buChar char="○"/>
            </a:pPr>
            <a:r>
              <a:rPr lang="en" sz="1600">
                <a:highlight>
                  <a:schemeClr val="lt1"/>
                </a:highlight>
              </a:rPr>
              <a:t>We can shorten this process using predictive modeling.</a:t>
            </a:r>
            <a:endParaRPr sz="1600">
              <a:highlight>
                <a:schemeClr val="lt1"/>
              </a:highlight>
            </a:endParaRPr>
          </a:p>
          <a:p>
            <a:pPr indent="-330200" lvl="1" marL="914400" rtl="0" algn="l">
              <a:lnSpc>
                <a:spcPct val="125000"/>
              </a:lnSpc>
              <a:spcBef>
                <a:spcPts val="500"/>
              </a:spcBef>
              <a:spcAft>
                <a:spcPts val="0"/>
              </a:spcAft>
              <a:buSzPts val="1600"/>
              <a:buChar char="○"/>
            </a:pPr>
            <a:r>
              <a:rPr lang="en" sz="1600">
                <a:highlight>
                  <a:schemeClr val="lt1"/>
                </a:highlight>
              </a:rPr>
              <a:t>Keep patient details private by collecting only key characteristics and encrypting their data.</a:t>
            </a:r>
            <a:endParaRPr sz="1600">
              <a:highlight>
                <a:schemeClr val="lt1"/>
              </a:highlight>
            </a:endParaRPr>
          </a:p>
          <a:p>
            <a:pPr indent="0" lvl="0" marL="0" rtl="0" algn="l">
              <a:spcBef>
                <a:spcPts val="500"/>
              </a:spcBef>
              <a:spcAft>
                <a:spcPts val="80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3561"/>
        </a:solidFill>
      </p:bgPr>
    </p:bg>
    <p:spTree>
      <p:nvGrpSpPr>
        <p:cNvPr id="145" name="Shape 145"/>
        <p:cNvGrpSpPr/>
        <p:nvPr/>
      </p:nvGrpSpPr>
      <p:grpSpPr>
        <a:xfrm>
          <a:off x="0" y="0"/>
          <a:ext cx="0" cy="0"/>
          <a:chOff x="0" y="0"/>
          <a:chExt cx="0" cy="0"/>
        </a:xfrm>
      </p:grpSpPr>
      <p:sp>
        <p:nvSpPr>
          <p:cNvPr id="146" name="Google Shape;146;p24"/>
          <p:cNvSpPr txBox="1"/>
          <p:nvPr>
            <p:ph type="title"/>
          </p:nvPr>
        </p:nvSpPr>
        <p:spPr>
          <a:xfrm>
            <a:off x="457200" y="274320"/>
            <a:ext cx="5029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Source of Data</a:t>
            </a:r>
            <a:endParaRPr sz="2500">
              <a:solidFill>
                <a:srgbClr val="1A3561"/>
              </a:solidFill>
              <a:latin typeface="Open Sans ExtraBold"/>
              <a:ea typeface="Open Sans ExtraBold"/>
              <a:cs typeface="Open Sans ExtraBold"/>
              <a:sym typeface="Open Sans ExtraBold"/>
            </a:endParaRPr>
          </a:p>
        </p:txBody>
      </p:sp>
      <p:sp>
        <p:nvSpPr>
          <p:cNvPr id="147" name="Google Shape;147;p24"/>
          <p:cNvSpPr txBox="1"/>
          <p:nvPr>
            <p:ph idx="1" type="body"/>
          </p:nvPr>
        </p:nvSpPr>
        <p:spPr>
          <a:xfrm>
            <a:off x="457200" y="914400"/>
            <a:ext cx="5029200" cy="3657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t/>
            </a:r>
            <a:endParaRPr sz="1800"/>
          </a:p>
          <a:p>
            <a:pPr indent="-317182" lvl="0" marL="457200" rtl="0" algn="l">
              <a:spcBef>
                <a:spcPts val="800"/>
              </a:spcBef>
              <a:spcAft>
                <a:spcPts val="0"/>
              </a:spcAft>
              <a:buSzPct val="100000"/>
              <a:buChar char="●"/>
            </a:pPr>
            <a:r>
              <a:rPr b="1" lang="en" sz="1800"/>
              <a:t>Source: </a:t>
            </a:r>
            <a:r>
              <a:rPr lang="en" sz="1800"/>
              <a:t>InVitro Cell Research </a:t>
            </a:r>
            <a:endParaRPr sz="1800"/>
          </a:p>
          <a:p>
            <a:pPr indent="-317182" lvl="0" marL="457200" rtl="0" algn="l">
              <a:spcBef>
                <a:spcPts val="0"/>
              </a:spcBef>
              <a:spcAft>
                <a:spcPts val="0"/>
              </a:spcAft>
              <a:buSzPct val="100000"/>
              <a:buChar char="●"/>
            </a:pPr>
            <a:r>
              <a:rPr lang="en" sz="1800"/>
              <a:t>Full dataset shape is (617, 61):</a:t>
            </a:r>
            <a:endParaRPr sz="1800"/>
          </a:p>
          <a:p>
            <a:pPr indent="-317182" lvl="1" marL="914400" rtl="0" algn="l">
              <a:spcBef>
                <a:spcPts val="0"/>
              </a:spcBef>
              <a:spcAft>
                <a:spcPts val="0"/>
              </a:spcAft>
              <a:buSzPct val="100000"/>
              <a:buChar char="○"/>
            </a:pPr>
            <a:r>
              <a:rPr lang="en" sz="1800"/>
              <a:t>617 rows</a:t>
            </a:r>
            <a:endParaRPr sz="1800"/>
          </a:p>
          <a:p>
            <a:pPr indent="-317182" lvl="1" marL="914400" rtl="0" algn="l">
              <a:spcBef>
                <a:spcPts val="0"/>
              </a:spcBef>
              <a:spcAft>
                <a:spcPts val="0"/>
              </a:spcAft>
              <a:buSzPct val="100000"/>
              <a:buChar char="○"/>
            </a:pPr>
            <a:r>
              <a:rPr lang="en" sz="1800"/>
              <a:t>60 features:</a:t>
            </a:r>
            <a:endParaRPr sz="1800"/>
          </a:p>
          <a:p>
            <a:pPr indent="-317182" lvl="2" marL="1371600" rtl="0" algn="l">
              <a:spcBef>
                <a:spcPts val="0"/>
              </a:spcBef>
              <a:spcAft>
                <a:spcPts val="0"/>
              </a:spcAft>
              <a:buSzPct val="100000"/>
              <a:buChar char="■"/>
            </a:pPr>
            <a:r>
              <a:rPr lang="en" sz="1800"/>
              <a:t>56 health characteristics</a:t>
            </a:r>
            <a:endParaRPr sz="1800"/>
          </a:p>
          <a:p>
            <a:pPr indent="-317182" lvl="2" marL="1371600" rtl="0" algn="l">
              <a:spcBef>
                <a:spcPts val="0"/>
              </a:spcBef>
              <a:spcAft>
                <a:spcPts val="0"/>
              </a:spcAft>
              <a:buSzPct val="100000"/>
              <a:buChar char="■"/>
            </a:pPr>
            <a:r>
              <a:rPr lang="en" sz="1800"/>
              <a:t>3 experimental conditions</a:t>
            </a:r>
            <a:endParaRPr sz="1800"/>
          </a:p>
          <a:p>
            <a:pPr indent="-317182" lvl="2" marL="1371600" rtl="0" algn="l">
              <a:spcBef>
                <a:spcPts val="0"/>
              </a:spcBef>
              <a:spcAft>
                <a:spcPts val="0"/>
              </a:spcAft>
              <a:buSzPct val="100000"/>
              <a:buChar char="■"/>
            </a:pPr>
            <a:r>
              <a:rPr lang="en" sz="1800"/>
              <a:t>Date when data was collected 	</a:t>
            </a:r>
            <a:endParaRPr sz="1800"/>
          </a:p>
          <a:p>
            <a:pPr indent="-317182" lvl="1" marL="914400" rtl="0" algn="l">
              <a:spcBef>
                <a:spcPts val="0"/>
              </a:spcBef>
              <a:spcAft>
                <a:spcPts val="0"/>
              </a:spcAft>
              <a:buSzPct val="100000"/>
              <a:buChar char="○"/>
            </a:pPr>
            <a:r>
              <a:rPr lang="en" sz="1800"/>
              <a:t>Labels: A binary target: </a:t>
            </a:r>
            <a:endParaRPr sz="1800"/>
          </a:p>
          <a:p>
            <a:pPr indent="-317182" lvl="2" marL="1371600" rtl="0" algn="l">
              <a:spcBef>
                <a:spcPts val="0"/>
              </a:spcBef>
              <a:spcAft>
                <a:spcPts val="0"/>
              </a:spcAft>
              <a:buSzPct val="100000"/>
              <a:buChar char="■"/>
            </a:pPr>
            <a:r>
              <a:rPr lang="en" sz="1800"/>
              <a:t>1:one of the three conditions</a:t>
            </a:r>
            <a:endParaRPr sz="1800"/>
          </a:p>
          <a:p>
            <a:pPr indent="-317182" lvl="2" marL="1371600" rtl="0" algn="l">
              <a:spcBef>
                <a:spcPts val="0"/>
              </a:spcBef>
              <a:spcAft>
                <a:spcPts val="0"/>
              </a:spcAft>
              <a:buSzPct val="100000"/>
              <a:buChar char="■"/>
            </a:pPr>
            <a:r>
              <a:rPr lang="en" sz="1800"/>
              <a:t>0: indicates they have not.</a:t>
            </a:r>
            <a:endParaRPr sz="1800"/>
          </a:p>
          <a:p>
            <a:pPr indent="0" lvl="0" marL="457200" rtl="0" algn="l">
              <a:spcBef>
                <a:spcPts val="800"/>
              </a:spcBef>
              <a:spcAft>
                <a:spcPts val="0"/>
              </a:spcAft>
              <a:buNone/>
            </a:pPr>
            <a:r>
              <a:t/>
            </a:r>
            <a:endParaRPr sz="1800"/>
          </a:p>
          <a:p>
            <a:pPr indent="0" lvl="0" marL="0" rtl="0" algn="l">
              <a:spcBef>
                <a:spcPts val="800"/>
              </a:spcBef>
              <a:spcAft>
                <a:spcPts val="0"/>
              </a:spcAft>
              <a:buNone/>
            </a:pPr>
            <a:r>
              <a:t/>
            </a:r>
            <a:endParaRPr sz="1800"/>
          </a:p>
          <a:p>
            <a:pPr indent="0" lvl="0" marL="0" rtl="0" algn="l">
              <a:spcBef>
                <a:spcPts val="800"/>
              </a:spcBef>
              <a:spcAft>
                <a:spcPts val="800"/>
              </a:spcAft>
              <a:buNone/>
            </a:pPr>
            <a:r>
              <a:t/>
            </a:r>
            <a:endParaRPr sz="1800"/>
          </a:p>
        </p:txBody>
      </p:sp>
      <p:pic>
        <p:nvPicPr>
          <p:cNvPr id="148" name="Google Shape;148;p24"/>
          <p:cNvPicPr preferRelativeResize="0"/>
          <p:nvPr/>
        </p:nvPicPr>
        <p:blipFill>
          <a:blip r:embed="rId3">
            <a:alphaModFix/>
          </a:blip>
          <a:stretch>
            <a:fillRect/>
          </a:stretch>
        </p:blipFill>
        <p:spPr>
          <a:xfrm>
            <a:off x="4753200" y="520125"/>
            <a:ext cx="3793975" cy="1808425"/>
          </a:xfrm>
          <a:prstGeom prst="rect">
            <a:avLst/>
          </a:prstGeom>
          <a:noFill/>
          <a:ln>
            <a:noFill/>
          </a:ln>
        </p:spPr>
      </p:pic>
      <p:pic>
        <p:nvPicPr>
          <p:cNvPr id="149" name="Google Shape;149;p24"/>
          <p:cNvPicPr preferRelativeResize="0"/>
          <p:nvPr/>
        </p:nvPicPr>
        <p:blipFill>
          <a:blip r:embed="rId4">
            <a:alphaModFix/>
          </a:blip>
          <a:stretch>
            <a:fillRect/>
          </a:stretch>
        </p:blipFill>
        <p:spPr>
          <a:xfrm>
            <a:off x="4753200" y="2862175"/>
            <a:ext cx="3793976" cy="16598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1064825" y="895175"/>
            <a:ext cx="4114802" cy="4143099"/>
          </a:xfrm>
          <a:prstGeom prst="rect">
            <a:avLst/>
          </a:prstGeom>
          <a:noFill/>
          <a:ln>
            <a:noFill/>
          </a:ln>
        </p:spPr>
      </p:pic>
      <p:sp>
        <p:nvSpPr>
          <p:cNvPr id="155" name="Google Shape;155;p25"/>
          <p:cNvSpPr txBox="1"/>
          <p:nvPr>
            <p:ph type="title"/>
          </p:nvPr>
        </p:nvSpPr>
        <p:spPr>
          <a:xfrm>
            <a:off x="553275" y="214000"/>
            <a:ext cx="4735800" cy="5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Variable Histograms</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553275" y="214000"/>
            <a:ext cx="4735800" cy="5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Bivariate Interaction </a:t>
            </a:r>
            <a:endParaRPr/>
          </a:p>
        </p:txBody>
      </p:sp>
      <p:pic>
        <p:nvPicPr>
          <p:cNvPr id="161" name="Google Shape;161;p26"/>
          <p:cNvPicPr preferRelativeResize="0"/>
          <p:nvPr/>
        </p:nvPicPr>
        <p:blipFill>
          <a:blip r:embed="rId3">
            <a:alphaModFix/>
          </a:blip>
          <a:stretch>
            <a:fillRect/>
          </a:stretch>
        </p:blipFill>
        <p:spPr>
          <a:xfrm>
            <a:off x="553275" y="852900"/>
            <a:ext cx="4957855" cy="4033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ctrTitle"/>
          </p:nvPr>
        </p:nvSpPr>
        <p:spPr>
          <a:xfrm>
            <a:off x="626100" y="441550"/>
            <a:ext cx="4862400" cy="449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r>
              <a:rPr lang="en"/>
              <a:t> Algorithms</a:t>
            </a:r>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000"/>
          </a:p>
          <a:p>
            <a:pPr indent="-368300" lvl="0" marL="457200" rtl="0" algn="l">
              <a:lnSpc>
                <a:spcPct val="150000"/>
              </a:lnSpc>
              <a:spcBef>
                <a:spcPts val="0"/>
              </a:spcBef>
              <a:spcAft>
                <a:spcPts val="0"/>
              </a:spcAft>
              <a:buSzPts val="2200"/>
              <a:buFont typeface="Arial"/>
              <a:buChar char="●"/>
            </a:pPr>
            <a:r>
              <a:rPr b="1" lang="en" sz="2200">
                <a:latin typeface="Arial"/>
                <a:ea typeface="Arial"/>
                <a:cs typeface="Arial"/>
                <a:sym typeface="Arial"/>
              </a:rPr>
              <a:t>Random Forest w/ Bagging</a:t>
            </a:r>
            <a:endParaRPr b="1" sz="2200">
              <a:latin typeface="Arial"/>
              <a:ea typeface="Arial"/>
              <a:cs typeface="Arial"/>
              <a:sym typeface="Arial"/>
            </a:endParaRPr>
          </a:p>
          <a:p>
            <a:pPr indent="-368300" lvl="0" marL="457200" rtl="0" algn="l">
              <a:lnSpc>
                <a:spcPct val="150000"/>
              </a:lnSpc>
              <a:spcBef>
                <a:spcPts val="0"/>
              </a:spcBef>
              <a:spcAft>
                <a:spcPts val="0"/>
              </a:spcAft>
              <a:buSzPts val="2200"/>
              <a:buFont typeface="Arial"/>
              <a:buChar char="●"/>
            </a:pPr>
            <a:r>
              <a:rPr b="1" lang="en" sz="2200">
                <a:latin typeface="Arial"/>
                <a:ea typeface="Arial"/>
                <a:cs typeface="Arial"/>
                <a:sym typeface="Arial"/>
              </a:rPr>
              <a:t>XGBoost</a:t>
            </a:r>
            <a:endParaRPr b="1" sz="2200">
              <a:latin typeface="Arial"/>
              <a:ea typeface="Arial"/>
              <a:cs typeface="Arial"/>
              <a:sym typeface="Arial"/>
            </a:endParaRPr>
          </a:p>
          <a:p>
            <a:pPr indent="-368300" lvl="0" marL="457200" rtl="0" algn="l">
              <a:lnSpc>
                <a:spcPct val="150000"/>
              </a:lnSpc>
              <a:spcBef>
                <a:spcPts val="0"/>
              </a:spcBef>
              <a:spcAft>
                <a:spcPts val="0"/>
              </a:spcAft>
              <a:buSzPts val="2200"/>
              <a:buFont typeface="Arial"/>
              <a:buChar char="●"/>
            </a:pPr>
            <a:r>
              <a:rPr b="1" lang="en" sz="2200">
                <a:latin typeface="Arial"/>
                <a:ea typeface="Arial"/>
                <a:cs typeface="Arial"/>
                <a:sym typeface="Arial"/>
              </a:rPr>
              <a:t>Perceptron</a:t>
            </a:r>
            <a:endParaRPr b="1" sz="2200">
              <a:latin typeface="Arial"/>
              <a:ea typeface="Arial"/>
              <a:cs typeface="Arial"/>
              <a:sym typeface="Arial"/>
            </a:endParaRPr>
          </a:p>
          <a:p>
            <a:pPr indent="-368300" lvl="0" marL="457200" rtl="0" algn="l">
              <a:lnSpc>
                <a:spcPct val="150000"/>
              </a:lnSpc>
              <a:spcBef>
                <a:spcPts val="0"/>
              </a:spcBef>
              <a:spcAft>
                <a:spcPts val="0"/>
              </a:spcAft>
              <a:buSzPts val="2200"/>
              <a:buFont typeface="Arial"/>
              <a:buChar char="●"/>
            </a:pPr>
            <a:r>
              <a:rPr b="1" lang="en" sz="2200">
                <a:latin typeface="Arial"/>
                <a:ea typeface="Arial"/>
                <a:cs typeface="Arial"/>
                <a:sym typeface="Arial"/>
              </a:rPr>
              <a:t>Multi-layer Perceptron</a:t>
            </a:r>
            <a:endParaRPr b="1" sz="2200">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